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6112D802-0427-42A8-A400-6C0D22419274}">
  <a:tblStyle styleId="{6112D802-0427-42A8-A400-6C0D22419274}"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s.123rf.com/photo_77346683_hombre-apuntando-hacia-arriba-retrato-de-hombre-de-dibujos-animados-en-camiseta-roja-ilustraci%C3%B3n" TargetMode="Externa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b8e69dba36_2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b8e69dba36_2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b8e69dba36_2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b8e69dba36_2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b8e69dba36_2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b8e69dba36_2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afd4948fd0_6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afd4948fd0_6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afd4948fd0_4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afd4948fd0_4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afd4948fd0_6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afd4948fd0_6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afd4948fd0_6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afd4948fd0_6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afd4948fd0_6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afd4948fd0_6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afd4948fd0_6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afd4948fd0_6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b8e69dba36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b8e69dba36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gafd4948fd0_4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 name="Google Shape;61;gafd4948fd0_4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u="sng">
                <a:solidFill>
                  <a:schemeClr val="hlink"/>
                </a:solidFill>
                <a:hlinkClick r:id="rId2"/>
              </a:rPr>
              <a:t>https://es.123rf.com/photo_77346683_hombre-apuntando-hacia-arriba-retrato-de-hombre-de-dibujos-animados-en-camiseta-roja-ilustración</a:t>
            </a:r>
            <a:endParaRPr/>
          </a:p>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b8e69dba36_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b8e69dba36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https://drgudinho.com/ciclos-anteriores/2017a/modulo-de-avance-del-proyecto-i-i5849/semana-8-objetivos-especificos/</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b8e69dba36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b8e69dba36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b8e69dba36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b8e69dba36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b8e69dba36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b8e69dba36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https://www.goconqr.com/quiz/6719661/planteamiento-del-problema</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b8e69dba36_5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b8e69dba36_5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b94994842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b94994842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b46c30613a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b46c30613a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b94674cde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b94674cde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afd4948fd0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afd4948fd0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afd4948fd0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afd4948fd0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a:t>https://www.bizlatinhub.com/es/verificacion-antecedentes-laborales-colombia/</a:t>
            </a:r>
            <a:endParaRPr b="1"/>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gradFill>
          <a:gsLst>
            <a:gs pos="0">
              <a:srgbClr val="D4E5F5"/>
            </a:gs>
            <a:gs pos="100000">
              <a:srgbClr val="70A4D5"/>
            </a:gs>
          </a:gsLst>
          <a:path path="circle">
            <a:fillToRect b="50%" l="50%" r="50%" t="50%"/>
          </a:path>
          <a:tileRect/>
        </a:gra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1.png"/><Relationship Id="rId4" Type="http://schemas.openxmlformats.org/officeDocument/2006/relationships/hyperlink" Target="https://www.redeszone.net/2018/11/13/10-medidas-mantener-segura-identidad-datos-internet/"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6.png"/><Relationship Id="rId4" Type="http://schemas.openxmlformats.org/officeDocument/2006/relationships/hyperlink" Target="https://www.thesslstore.com/blog/runtime-encryption-gaps/"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8.png"/><Relationship Id="rId4" Type="http://schemas.openxmlformats.org/officeDocument/2006/relationships/hyperlink" Target="https://www.sydle.com/es/?utm_source=google&amp;utm_medium=cpc&amp;utm_campaign=sydle_bpm_es_bpm&amp;utm_term=+procesos%20+software&amp;gclid=CjwKCAiA9bmABhBbEiwASb35V2HZAXo9hqQj9WnHBt4Wd3wzB5C-rZ7u7AXydzua00tK_jJtERKzdBoCpMUQAvD_BwE"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0.png"/><Relationship Id="rId4" Type="http://schemas.openxmlformats.org/officeDocument/2006/relationships/hyperlink" Target="https://www.ci2.es/software-ecm/"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3.png"/><Relationship Id="rId4" Type="http://schemas.openxmlformats.org/officeDocument/2006/relationships/hyperlink" Target="https://www.esan.edu.pe/apuntes-empresariales/2020/01/como-redisenar-los-procesos-usando-el-business-process-management-bpm/"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4.png"/><Relationship Id="rId4" Type="http://schemas.openxmlformats.org/officeDocument/2006/relationships/hyperlink" Target="https://www.sistemaimpulsa.com/blog/crm-en-mexico-que-opciones-tengo/"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4.png"/><Relationship Id="rId4" Type="http://schemas.openxmlformats.org/officeDocument/2006/relationships/hyperlink" Target="https://www.sydle.com/es/analytics/?utm_source=google&amp;utm_medium=cpc&amp;utm_campaign=sydle_bpm_es_bpm&amp;utm_term=+procesos%20+software&amp;gclid=CjwKCAiA9bmABhBbEiwASb35V2HZAXo9hqQj9WnHBt4Wd3wzB5C-rZ7u7AXydzua00tK_jJtERKzdBoCpMUQAvD_BwE"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9.png"/><Relationship Id="rId4" Type="http://schemas.openxmlformats.org/officeDocument/2006/relationships/hyperlink" Target="https://www.sydle.com/es/service-desk/?plataforma-centro-servicios&amp;utm_source=google&amp;utm_medium=cpc&amp;utm_campaign=sydle_bpm_es_bpm&amp;utm_term=+procesos%20+software&amp;gclid=CjwKCAiA9bmABhBbEiwASb35V2HZAXo9hqQj9WnHBt4Wd3wzB5C-rZ7u7AXydzua00tK_jJtERKzdBoCpMUQAvD_BwE"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7.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hyperlink" Target="https://www.powerdata.es/seguridad-de-datos" TargetMode="External"/><Relationship Id="rId4" Type="http://schemas.openxmlformats.org/officeDocument/2006/relationships/hyperlink" Target="https://www.sydle.com/es/bpm/?plataforma-automatizacion-procesos&amp;utm_source=google&amp;utm_medium=cpc&amp;utm_campaign=sydle_bpm_es_bpm&amp;utm_term=+procesos%20+software&amp;gclid=CjwKCAiA9bmABhBbEiwASb35V2HZAXo9hqQj9WnHBt4Wd3wzB5C-rZ7u7AXydzua00tK_jJtERKzdBoCpMUQAvD_BwE" TargetMode="External"/><Relationship Id="rId5" Type="http://schemas.openxmlformats.org/officeDocument/2006/relationships/hyperlink" Target="https://www.sydle.com/es/ecm/?plataforma-gestion-documentos-electronicos&amp;utm_source=google&amp;utm_medium=cpc&amp;utm_campaign=sydle_bpm_es_bpm&amp;utm_term=+procesos%20+software&amp;gclid=CjwKCAiA9bmABhBbEiwASb35V2HZAXo9hqQj9WnHBt4Wd3wzB5C-rZ7u7AXydzua00tK_jJtERKzdBoCpMUQAvD_BwE" TargetMode="External"/><Relationship Id="rId6" Type="http://schemas.openxmlformats.org/officeDocument/2006/relationships/hyperlink" Target="https://www.sydle.com/es/crm/?plataforma-relaci%C3%B3n-clientes&amp;utm_source=google&amp;utm_medium=cpc&amp;utm_campaign=sydle_bpm_es_bpm&amp;utm_term=+procesos%20+software&amp;gclid=CjwKCAiA9bmABhBbEiwASb35V2HZAXo9hqQj9WnHBt4Wd3wzB5C-rZ7u7AXydzua00tK_jJtERKzdBoCpMUQAvD_BwE" TargetMode="External"/><Relationship Id="rId7" Type="http://schemas.openxmlformats.org/officeDocument/2006/relationships/hyperlink" Target="https://www.sydle.com/es/analytics/?utm_source=google&amp;utm_medium=cpc&amp;utm_campaign=sydle_bpm_es_bpm&amp;utm_term=+procesos%20+software&amp;gclid=CjwKCAiA9bmABhBbEiwASb35V2HZAXo9hqQj9WnHBt4Wd3wzB5C-rZ7u7AXydzua00tK_jJtERKzdBoCpMUQAvD_BwE"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5.png"/><Relationship Id="rId4" Type="http://schemas.openxmlformats.org/officeDocument/2006/relationships/hyperlink" Target="https://unevinvestigando.blogspot.com/2019/08/instrumento-de-recoleccion-de-datos.html"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hyperlink" Target="https://docs.google.com/forms/d/e/1FAIpQLSdWieJm-Y5YZ3xhYhBGFVQDbGhepv-Ehc__UtpkRp0eyli7EQ/viewform?usp=sf_link"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hyperlink" Target="https://drive.google.com/file/d/1PvNFeip04uXw4mljBX1aJnJpuvP7BVK0/view?usp=sharing" TargetMode="Externa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924308" y="67550"/>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SzPts val="990"/>
              <a:buNone/>
            </a:pPr>
            <a:r>
              <a:rPr lang="es" sz="4080">
                <a:latin typeface="Georgia"/>
                <a:ea typeface="Georgia"/>
                <a:cs typeface="Georgia"/>
                <a:sym typeface="Georgia"/>
              </a:rPr>
              <a:t>Aplicativo </a:t>
            </a:r>
            <a:r>
              <a:rPr lang="es" sz="4080">
                <a:latin typeface="Georgia"/>
                <a:ea typeface="Georgia"/>
                <a:cs typeface="Georgia"/>
                <a:sym typeface="Georgia"/>
              </a:rPr>
              <a:t>web</a:t>
            </a:r>
            <a:r>
              <a:rPr lang="es" sz="4080">
                <a:latin typeface="Georgia"/>
                <a:ea typeface="Georgia"/>
                <a:cs typeface="Georgia"/>
                <a:sym typeface="Georgia"/>
              </a:rPr>
              <a:t> para la </a:t>
            </a:r>
            <a:r>
              <a:rPr lang="es" sz="4080">
                <a:latin typeface="Georgia"/>
                <a:ea typeface="Georgia"/>
                <a:cs typeface="Georgia"/>
                <a:sym typeface="Georgia"/>
              </a:rPr>
              <a:t>automatización</a:t>
            </a:r>
            <a:r>
              <a:rPr lang="es" sz="4080">
                <a:latin typeface="Georgia"/>
                <a:ea typeface="Georgia"/>
                <a:cs typeface="Georgia"/>
                <a:sym typeface="Georgia"/>
              </a:rPr>
              <a:t> del proceso de </a:t>
            </a:r>
            <a:r>
              <a:rPr lang="es" sz="4080">
                <a:latin typeface="Georgia"/>
                <a:ea typeface="Georgia"/>
                <a:cs typeface="Georgia"/>
                <a:sym typeface="Georgia"/>
              </a:rPr>
              <a:t>contratación</a:t>
            </a:r>
            <a:endParaRPr sz="4080">
              <a:latin typeface="Georgia"/>
              <a:ea typeface="Georgia"/>
              <a:cs typeface="Georgia"/>
              <a:sym typeface="Georgia"/>
            </a:endParaRPr>
          </a:p>
        </p:txBody>
      </p:sp>
      <p:sp>
        <p:nvSpPr>
          <p:cNvPr id="55" name="Google Shape;55;p13"/>
          <p:cNvSpPr txBox="1"/>
          <p:nvPr>
            <p:ph idx="1" type="subTitle"/>
          </p:nvPr>
        </p:nvSpPr>
        <p:spPr>
          <a:xfrm>
            <a:off x="4544575" y="3579300"/>
            <a:ext cx="4309500" cy="1078500"/>
          </a:xfrm>
          <a:prstGeom prst="rect">
            <a:avLst/>
          </a:prstGeom>
        </p:spPr>
        <p:txBody>
          <a:bodyPr anchorCtr="0" anchor="t" bIns="91425" lIns="91425" spcFirstLastPara="1" rIns="91425" wrap="square" tIns="91425">
            <a:noAutofit/>
          </a:bodyPr>
          <a:lstStyle/>
          <a:p>
            <a:pPr indent="0" lvl="0" marL="0" rtl="0" algn="ctr">
              <a:lnSpc>
                <a:spcPct val="80000"/>
              </a:lnSpc>
              <a:spcBef>
                <a:spcPts val="0"/>
              </a:spcBef>
              <a:spcAft>
                <a:spcPts val="0"/>
              </a:spcAft>
              <a:buClr>
                <a:schemeClr val="dk1"/>
              </a:buClr>
              <a:buSzPts val="688"/>
              <a:buFont typeface="Arial"/>
              <a:buNone/>
            </a:pPr>
            <a:r>
              <a:rPr lang="es" sz="2025">
                <a:solidFill>
                  <a:schemeClr val="dk1"/>
                </a:solidFill>
              </a:rPr>
              <a:t>Lady Daniela </a:t>
            </a:r>
            <a:r>
              <a:rPr lang="es" sz="2025">
                <a:solidFill>
                  <a:schemeClr val="dk1"/>
                </a:solidFill>
              </a:rPr>
              <a:t>Diaz Sanchez</a:t>
            </a:r>
            <a:endParaRPr sz="2025">
              <a:solidFill>
                <a:schemeClr val="dk1"/>
              </a:solidFill>
            </a:endParaRPr>
          </a:p>
          <a:p>
            <a:pPr indent="0" lvl="0" marL="0" rtl="0" algn="ctr">
              <a:lnSpc>
                <a:spcPct val="80000"/>
              </a:lnSpc>
              <a:spcBef>
                <a:spcPts val="0"/>
              </a:spcBef>
              <a:spcAft>
                <a:spcPts val="0"/>
              </a:spcAft>
              <a:buClr>
                <a:schemeClr val="dk1"/>
              </a:buClr>
              <a:buSzPts val="688"/>
              <a:buFont typeface="Arial"/>
              <a:buNone/>
            </a:pPr>
            <a:r>
              <a:rPr lang="es" sz="2025">
                <a:solidFill>
                  <a:schemeClr val="dk1"/>
                </a:solidFill>
              </a:rPr>
              <a:t>Laura Tatiana </a:t>
            </a:r>
            <a:r>
              <a:rPr lang="es" sz="2025">
                <a:solidFill>
                  <a:schemeClr val="dk1"/>
                </a:solidFill>
              </a:rPr>
              <a:t>Gomez Castillo</a:t>
            </a:r>
            <a:endParaRPr sz="2025">
              <a:solidFill>
                <a:schemeClr val="dk1"/>
              </a:solidFill>
            </a:endParaRPr>
          </a:p>
          <a:p>
            <a:pPr indent="0" lvl="0" marL="0" rtl="0" algn="ctr">
              <a:lnSpc>
                <a:spcPct val="80000"/>
              </a:lnSpc>
              <a:spcBef>
                <a:spcPts val="0"/>
              </a:spcBef>
              <a:spcAft>
                <a:spcPts val="0"/>
              </a:spcAft>
              <a:buClr>
                <a:schemeClr val="dk1"/>
              </a:buClr>
              <a:buSzPts val="688"/>
              <a:buFont typeface="Arial"/>
              <a:buNone/>
            </a:pPr>
            <a:r>
              <a:rPr lang="es" sz="2025">
                <a:solidFill>
                  <a:schemeClr val="dk1"/>
                </a:solidFill>
              </a:rPr>
              <a:t>Yáxul Santiago </a:t>
            </a:r>
            <a:r>
              <a:rPr lang="es" sz="2025">
                <a:solidFill>
                  <a:schemeClr val="dk1"/>
                </a:solidFill>
              </a:rPr>
              <a:t>Cárdenas Hincapié</a:t>
            </a:r>
            <a:endParaRPr sz="2025">
              <a:solidFill>
                <a:schemeClr val="dk1"/>
              </a:solidFill>
            </a:endParaRPr>
          </a:p>
          <a:p>
            <a:pPr indent="0" lvl="0" marL="0" rtl="0" algn="ctr">
              <a:lnSpc>
                <a:spcPct val="80000"/>
              </a:lnSpc>
              <a:spcBef>
                <a:spcPts val="0"/>
              </a:spcBef>
              <a:spcAft>
                <a:spcPts val="0"/>
              </a:spcAft>
              <a:buClr>
                <a:schemeClr val="dk1"/>
              </a:buClr>
              <a:buSzPts val="688"/>
              <a:buFont typeface="Arial"/>
              <a:buNone/>
            </a:pPr>
            <a:r>
              <a:rPr lang="es" sz="2025">
                <a:solidFill>
                  <a:schemeClr val="dk1"/>
                </a:solidFill>
              </a:rPr>
              <a:t>Paulo Sebastian </a:t>
            </a:r>
            <a:r>
              <a:rPr lang="es" sz="2025">
                <a:solidFill>
                  <a:schemeClr val="dk1"/>
                </a:solidFill>
              </a:rPr>
              <a:t>Correa Espinosa</a:t>
            </a:r>
            <a:endParaRPr sz="2025">
              <a:solidFill>
                <a:schemeClr val="dk1"/>
              </a:solidFill>
            </a:endParaRPr>
          </a:p>
          <a:p>
            <a:pPr indent="0" lvl="0" marL="0" rtl="0" algn="l">
              <a:lnSpc>
                <a:spcPct val="80000"/>
              </a:lnSpc>
              <a:spcBef>
                <a:spcPts val="0"/>
              </a:spcBef>
              <a:spcAft>
                <a:spcPts val="0"/>
              </a:spcAft>
              <a:buClr>
                <a:schemeClr val="dk1"/>
              </a:buClr>
              <a:buSzPts val="688"/>
              <a:buFont typeface="Arial"/>
              <a:buNone/>
            </a:pPr>
            <a:r>
              <a:t/>
            </a:r>
            <a:endParaRPr sz="2025">
              <a:solidFill>
                <a:schemeClr val="dk1"/>
              </a:solidFill>
            </a:endParaRPr>
          </a:p>
        </p:txBody>
      </p:sp>
      <p:pic>
        <p:nvPicPr>
          <p:cNvPr id="56" name="Google Shape;56;p13"/>
          <p:cNvPicPr preferRelativeResize="0"/>
          <p:nvPr/>
        </p:nvPicPr>
        <p:blipFill>
          <a:blip r:embed="rId3">
            <a:alphaModFix/>
          </a:blip>
          <a:stretch>
            <a:fillRect/>
          </a:stretch>
        </p:blipFill>
        <p:spPr>
          <a:xfrm rot="-575394">
            <a:off x="484584" y="2070467"/>
            <a:ext cx="3279730" cy="2565216"/>
          </a:xfrm>
          <a:prstGeom prst="rect">
            <a:avLst/>
          </a:prstGeom>
          <a:noFill/>
          <a:ln>
            <a:noFill/>
          </a:ln>
        </p:spPr>
      </p:pic>
      <p:sp>
        <p:nvSpPr>
          <p:cNvPr id="57" name="Google Shape;57;p13"/>
          <p:cNvSpPr txBox="1"/>
          <p:nvPr/>
        </p:nvSpPr>
        <p:spPr>
          <a:xfrm>
            <a:off x="5378125" y="2773700"/>
            <a:ext cx="26424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2300"/>
              <a:t>Ficha: </a:t>
            </a:r>
            <a:r>
              <a:rPr lang="es" sz="2300"/>
              <a:t>2202764</a:t>
            </a:r>
            <a:endParaRPr sz="2300"/>
          </a:p>
        </p:txBody>
      </p:sp>
      <p:sp>
        <p:nvSpPr>
          <p:cNvPr id="58" name="Google Shape;58;p13"/>
          <p:cNvSpPr txBox="1"/>
          <p:nvPr/>
        </p:nvSpPr>
        <p:spPr>
          <a:xfrm>
            <a:off x="0" y="4851000"/>
            <a:ext cx="44478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700"/>
              <a:t>https://www.consult-ing.com.co/index.php/industria-4-0/aplicativos-web/211-aplicativos-web-a-la-medida</a:t>
            </a:r>
            <a:endParaRPr sz="7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Seguridad de los Datos</a:t>
            </a:r>
            <a:endParaRPr/>
          </a:p>
        </p:txBody>
      </p:sp>
      <p:sp>
        <p:nvSpPr>
          <p:cNvPr id="119" name="Google Shape;119;p22"/>
          <p:cNvSpPr txBox="1"/>
          <p:nvPr>
            <p:ph idx="1" type="body"/>
          </p:nvPr>
        </p:nvSpPr>
        <p:spPr>
          <a:xfrm>
            <a:off x="311700" y="1152475"/>
            <a:ext cx="4786200" cy="3416400"/>
          </a:xfrm>
          <a:prstGeom prst="rect">
            <a:avLst/>
          </a:prstGeom>
        </p:spPr>
        <p:txBody>
          <a:bodyPr anchorCtr="0" anchor="t" bIns="91425" lIns="91425" spcFirstLastPara="1" rIns="91425" wrap="square" tIns="91425">
            <a:normAutofit fontScale="77500" lnSpcReduction="10000"/>
          </a:bodyPr>
          <a:lstStyle/>
          <a:p>
            <a:pPr indent="0" lvl="0" marL="0" rtl="0" algn="l">
              <a:spcBef>
                <a:spcPts val="0"/>
              </a:spcBef>
              <a:spcAft>
                <a:spcPts val="0"/>
              </a:spcAft>
              <a:buNone/>
            </a:pPr>
            <a:r>
              <a:rPr lang="es">
                <a:solidFill>
                  <a:srgbClr val="000000"/>
                </a:solidFill>
              </a:rPr>
              <a:t>Trata sobre la prevención de vulnerabilidad de datos personales o privados, evadiendo el acceso no autorizado a estos datos durante su ciclo de vida. Existen varios tipos de esta seguridad, los cuales son:</a:t>
            </a:r>
            <a:endParaRPr>
              <a:solidFill>
                <a:srgbClr val="000000"/>
              </a:solidFill>
            </a:endParaRPr>
          </a:p>
          <a:p>
            <a:pPr indent="-317182" lvl="0" marL="457200" rtl="0" algn="l">
              <a:spcBef>
                <a:spcPts val="1200"/>
              </a:spcBef>
              <a:spcAft>
                <a:spcPts val="0"/>
              </a:spcAft>
              <a:buClr>
                <a:srgbClr val="000000"/>
              </a:buClr>
              <a:buSzPct val="100000"/>
              <a:buChar char="●"/>
            </a:pPr>
            <a:r>
              <a:rPr lang="es">
                <a:solidFill>
                  <a:srgbClr val="000000"/>
                </a:solidFill>
              </a:rPr>
              <a:t>Encriptación</a:t>
            </a:r>
            <a:endParaRPr>
              <a:solidFill>
                <a:srgbClr val="000000"/>
              </a:solidFill>
            </a:endParaRPr>
          </a:p>
          <a:p>
            <a:pPr indent="-317182" lvl="0" marL="457200" rtl="0" algn="l">
              <a:spcBef>
                <a:spcPts val="0"/>
              </a:spcBef>
              <a:spcAft>
                <a:spcPts val="0"/>
              </a:spcAft>
              <a:buClr>
                <a:srgbClr val="000000"/>
              </a:buClr>
              <a:buSzPct val="100000"/>
              <a:buChar char="●"/>
            </a:pPr>
            <a:r>
              <a:rPr lang="es">
                <a:solidFill>
                  <a:srgbClr val="000000"/>
                </a:solidFill>
              </a:rPr>
              <a:t>Blockchain</a:t>
            </a:r>
            <a:endParaRPr>
              <a:solidFill>
                <a:srgbClr val="000000"/>
              </a:solidFill>
            </a:endParaRPr>
          </a:p>
          <a:p>
            <a:pPr indent="-317182" lvl="0" marL="457200" rtl="0" algn="l">
              <a:spcBef>
                <a:spcPts val="0"/>
              </a:spcBef>
              <a:spcAft>
                <a:spcPts val="0"/>
              </a:spcAft>
              <a:buClr>
                <a:srgbClr val="000000"/>
              </a:buClr>
              <a:buSzPct val="100000"/>
              <a:buChar char="●"/>
            </a:pPr>
            <a:r>
              <a:rPr lang="es">
                <a:solidFill>
                  <a:srgbClr val="000000"/>
                </a:solidFill>
              </a:rPr>
              <a:t>Detección de intrusos (NIDS)</a:t>
            </a:r>
            <a:endParaRPr>
              <a:solidFill>
                <a:srgbClr val="000000"/>
              </a:solidFill>
            </a:endParaRPr>
          </a:p>
          <a:p>
            <a:pPr indent="-317182" lvl="0" marL="457200" rtl="0" algn="l">
              <a:spcBef>
                <a:spcPts val="0"/>
              </a:spcBef>
              <a:spcAft>
                <a:spcPts val="0"/>
              </a:spcAft>
              <a:buClr>
                <a:srgbClr val="000000"/>
              </a:buClr>
              <a:buSzPct val="100000"/>
              <a:buChar char="●"/>
            </a:pPr>
            <a:r>
              <a:rPr lang="es">
                <a:solidFill>
                  <a:srgbClr val="000000"/>
                </a:solidFill>
              </a:rPr>
              <a:t>Firewall</a:t>
            </a:r>
            <a:endParaRPr>
              <a:solidFill>
                <a:srgbClr val="000000"/>
              </a:solidFill>
            </a:endParaRPr>
          </a:p>
          <a:p>
            <a:pPr indent="-317182" lvl="0" marL="457200" rtl="0" algn="l">
              <a:spcBef>
                <a:spcPts val="0"/>
              </a:spcBef>
              <a:spcAft>
                <a:spcPts val="0"/>
              </a:spcAft>
              <a:buClr>
                <a:srgbClr val="000000"/>
              </a:buClr>
              <a:buSzPct val="100000"/>
              <a:buChar char="●"/>
            </a:pPr>
            <a:r>
              <a:rPr lang="es">
                <a:solidFill>
                  <a:srgbClr val="000000"/>
                </a:solidFill>
              </a:rPr>
              <a:t>Análisis de vulnerabilidad</a:t>
            </a:r>
            <a:endParaRPr>
              <a:solidFill>
                <a:srgbClr val="000000"/>
              </a:solidFill>
            </a:endParaRPr>
          </a:p>
          <a:p>
            <a:pPr indent="-317182" lvl="0" marL="457200" rtl="0" algn="l">
              <a:spcBef>
                <a:spcPts val="0"/>
              </a:spcBef>
              <a:spcAft>
                <a:spcPts val="0"/>
              </a:spcAft>
              <a:buClr>
                <a:srgbClr val="000000"/>
              </a:buClr>
              <a:buSzPct val="100000"/>
              <a:buChar char="●"/>
            </a:pPr>
            <a:r>
              <a:rPr lang="es">
                <a:solidFill>
                  <a:srgbClr val="000000"/>
                </a:solidFill>
              </a:rPr>
              <a:t>Pruebas de intrusión</a:t>
            </a:r>
            <a:endParaRPr>
              <a:solidFill>
                <a:srgbClr val="000000"/>
              </a:solidFill>
            </a:endParaRPr>
          </a:p>
          <a:p>
            <a:pPr indent="-317182" lvl="0" marL="457200" rtl="0" algn="l">
              <a:spcBef>
                <a:spcPts val="0"/>
              </a:spcBef>
              <a:spcAft>
                <a:spcPts val="0"/>
              </a:spcAft>
              <a:buClr>
                <a:srgbClr val="000000"/>
              </a:buClr>
              <a:buSzPct val="100000"/>
              <a:buChar char="●"/>
            </a:pPr>
            <a:r>
              <a:rPr lang="es">
                <a:solidFill>
                  <a:srgbClr val="000000"/>
                </a:solidFill>
              </a:rPr>
              <a:t>Información de seguridad (SIEM)</a:t>
            </a:r>
            <a:endParaRPr>
              <a:solidFill>
                <a:srgbClr val="000000"/>
              </a:solidFill>
            </a:endParaRPr>
          </a:p>
          <a:p>
            <a:pPr indent="-317182" lvl="0" marL="457200" rtl="0" algn="l">
              <a:spcBef>
                <a:spcPts val="0"/>
              </a:spcBef>
              <a:spcAft>
                <a:spcPts val="0"/>
              </a:spcAft>
              <a:buClr>
                <a:srgbClr val="000000"/>
              </a:buClr>
              <a:buSzPct val="100000"/>
              <a:buChar char="●"/>
            </a:pPr>
            <a:r>
              <a:rPr lang="es">
                <a:solidFill>
                  <a:srgbClr val="000000"/>
                </a:solidFill>
              </a:rPr>
              <a:t>Ciberseguridad (HTTPS, SSl y TLS)</a:t>
            </a:r>
            <a:endParaRPr>
              <a:solidFill>
                <a:srgbClr val="000000"/>
              </a:solidFill>
            </a:endParaRPr>
          </a:p>
          <a:p>
            <a:pPr indent="-317182" lvl="0" marL="457200" rtl="0" algn="l">
              <a:spcBef>
                <a:spcPts val="0"/>
              </a:spcBef>
              <a:spcAft>
                <a:spcPts val="0"/>
              </a:spcAft>
              <a:buClr>
                <a:srgbClr val="000000"/>
              </a:buClr>
              <a:buSzPct val="100000"/>
              <a:buChar char="●"/>
            </a:pPr>
            <a:r>
              <a:rPr lang="es">
                <a:solidFill>
                  <a:srgbClr val="000000"/>
                </a:solidFill>
              </a:rPr>
              <a:t>Prevención de pérdida de datos (DLP)</a:t>
            </a:r>
            <a:endParaRPr>
              <a:solidFill>
                <a:srgbClr val="000000"/>
              </a:solidFill>
            </a:endParaRPr>
          </a:p>
        </p:txBody>
      </p:sp>
      <p:pic>
        <p:nvPicPr>
          <p:cNvPr id="120" name="Google Shape;120;p22"/>
          <p:cNvPicPr preferRelativeResize="0"/>
          <p:nvPr/>
        </p:nvPicPr>
        <p:blipFill>
          <a:blip r:embed="rId3">
            <a:alphaModFix/>
          </a:blip>
          <a:stretch>
            <a:fillRect/>
          </a:stretch>
        </p:blipFill>
        <p:spPr>
          <a:xfrm>
            <a:off x="5426575" y="624475"/>
            <a:ext cx="3182451" cy="2798225"/>
          </a:xfrm>
          <a:prstGeom prst="rect">
            <a:avLst/>
          </a:prstGeom>
          <a:noFill/>
          <a:ln>
            <a:noFill/>
          </a:ln>
        </p:spPr>
      </p:pic>
      <p:sp>
        <p:nvSpPr>
          <p:cNvPr id="121" name="Google Shape;121;p22"/>
          <p:cNvSpPr txBox="1"/>
          <p:nvPr/>
        </p:nvSpPr>
        <p:spPr>
          <a:xfrm>
            <a:off x="5203238" y="3635900"/>
            <a:ext cx="3629100" cy="1031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a:t>Tomado de: Jiménez Javier “10 maneras para mantener segura tu identidad y tus datos en internet”. Noviembre 13, 2018 (</a:t>
            </a:r>
            <a:r>
              <a:rPr lang="es" sz="1100" u="sng">
                <a:hlinkClick r:id="rId4"/>
              </a:rPr>
              <a:t>https://www.redeszone.net/2018/11/13/10-medidas-mantener-segura-identidad-datos-internet/</a:t>
            </a:r>
            <a:r>
              <a:rPr lang="es" sz="1100"/>
              <a:t>). </a:t>
            </a:r>
            <a:endParaRPr sz="11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a:t>Encriptación</a:t>
            </a:r>
            <a:endParaRPr/>
          </a:p>
        </p:txBody>
      </p:sp>
      <p:sp>
        <p:nvSpPr>
          <p:cNvPr id="127" name="Google Shape;127;p23"/>
          <p:cNvSpPr txBox="1"/>
          <p:nvPr>
            <p:ph idx="1" type="body"/>
          </p:nvPr>
        </p:nvSpPr>
        <p:spPr>
          <a:xfrm>
            <a:off x="311700" y="1152475"/>
            <a:ext cx="49233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000000"/>
              </a:buClr>
              <a:buSzPts val="1800"/>
              <a:buChar char="●"/>
            </a:pPr>
            <a:r>
              <a:rPr lang="es">
                <a:solidFill>
                  <a:srgbClr val="000000"/>
                </a:solidFill>
              </a:rPr>
              <a:t>Emplear una encriptación en el sistema de datos sobre una empresa es vital, debido a que, gracias a esto se mantiene más privado los datos a posibles </a:t>
            </a:r>
            <a:r>
              <a:rPr lang="es">
                <a:solidFill>
                  <a:srgbClr val="000000"/>
                </a:solidFill>
              </a:rPr>
              <a:t>infiltraciones</a:t>
            </a:r>
            <a:r>
              <a:rPr lang="es">
                <a:solidFill>
                  <a:srgbClr val="000000"/>
                </a:solidFill>
              </a:rPr>
              <a:t> al sistema que posee. La forma de emplearlo es por medio de contraseñas sofisticadas, evitar que el navegador tenga acceso a la ubicación, </a:t>
            </a:r>
            <a:r>
              <a:rPr lang="es">
                <a:solidFill>
                  <a:srgbClr val="000000"/>
                </a:solidFill>
              </a:rPr>
              <a:t>cámara</a:t>
            </a:r>
            <a:r>
              <a:rPr lang="es">
                <a:solidFill>
                  <a:srgbClr val="000000"/>
                </a:solidFill>
              </a:rPr>
              <a:t> y </a:t>
            </a:r>
            <a:r>
              <a:rPr lang="es">
                <a:solidFill>
                  <a:srgbClr val="000000"/>
                </a:solidFill>
              </a:rPr>
              <a:t>micrófono.</a:t>
            </a:r>
            <a:endParaRPr>
              <a:solidFill>
                <a:srgbClr val="000000"/>
              </a:solidFill>
            </a:endParaRPr>
          </a:p>
        </p:txBody>
      </p:sp>
      <p:pic>
        <p:nvPicPr>
          <p:cNvPr id="128" name="Google Shape;128;p23"/>
          <p:cNvPicPr preferRelativeResize="0"/>
          <p:nvPr/>
        </p:nvPicPr>
        <p:blipFill>
          <a:blip r:embed="rId3">
            <a:alphaModFix/>
          </a:blip>
          <a:stretch>
            <a:fillRect/>
          </a:stretch>
        </p:blipFill>
        <p:spPr>
          <a:xfrm>
            <a:off x="5431328" y="1152475"/>
            <a:ext cx="3400976" cy="2276526"/>
          </a:xfrm>
          <a:prstGeom prst="rect">
            <a:avLst/>
          </a:prstGeom>
          <a:noFill/>
          <a:ln>
            <a:noFill/>
          </a:ln>
        </p:spPr>
      </p:pic>
      <p:sp>
        <p:nvSpPr>
          <p:cNvPr id="129" name="Google Shape;129;p23"/>
          <p:cNvSpPr txBox="1"/>
          <p:nvPr/>
        </p:nvSpPr>
        <p:spPr>
          <a:xfrm>
            <a:off x="5434425" y="3600450"/>
            <a:ext cx="3401100" cy="1031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a:t>Tomado de: Nohe Patrick “New Runtime Encryption Solutions emerging to fill “Encryption Gasp””. Junio 20, 2018 (</a:t>
            </a:r>
            <a:r>
              <a:rPr lang="es" sz="1100" u="sng">
                <a:hlinkClick r:id="rId4"/>
              </a:rPr>
              <a:t>https://www.thesslstore.com/blog/runtime-encryption-gaps/</a:t>
            </a:r>
            <a:r>
              <a:rPr lang="es" sz="1100"/>
              <a:t>). </a:t>
            </a:r>
            <a:endParaRPr sz="11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4"/>
          <p:cNvSpPr txBox="1"/>
          <p:nvPr>
            <p:ph type="title"/>
          </p:nvPr>
        </p:nvSpPr>
        <p:spPr>
          <a:xfrm>
            <a:off x="311700" y="445025"/>
            <a:ext cx="41271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a:t>Plataformas</a:t>
            </a:r>
            <a:endParaRPr/>
          </a:p>
        </p:txBody>
      </p:sp>
      <p:sp>
        <p:nvSpPr>
          <p:cNvPr id="135" name="Google Shape;135;p24"/>
          <p:cNvSpPr txBox="1"/>
          <p:nvPr>
            <p:ph idx="1" type="body"/>
          </p:nvPr>
        </p:nvSpPr>
        <p:spPr>
          <a:xfrm>
            <a:off x="311700" y="1152475"/>
            <a:ext cx="39861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s" sz="1500">
                <a:solidFill>
                  <a:schemeClr val="dk1"/>
                </a:solidFill>
              </a:rPr>
              <a:t>SYDLE ONE: </a:t>
            </a:r>
            <a:endParaRPr sz="1500">
              <a:solidFill>
                <a:schemeClr val="dk1"/>
              </a:solidFill>
            </a:endParaRPr>
          </a:p>
          <a:p>
            <a:pPr indent="0" lvl="0" marL="0" rtl="0" algn="l">
              <a:spcBef>
                <a:spcPts val="1200"/>
              </a:spcBef>
              <a:spcAft>
                <a:spcPts val="0"/>
              </a:spcAft>
              <a:buNone/>
            </a:pPr>
            <a:r>
              <a:rPr lang="es" sz="1500">
                <a:solidFill>
                  <a:schemeClr val="dk1"/>
                </a:solidFill>
              </a:rPr>
              <a:t>Es una plataforma </a:t>
            </a:r>
            <a:r>
              <a:rPr lang="es" sz="1500">
                <a:solidFill>
                  <a:schemeClr val="dk1"/>
                </a:solidFill>
              </a:rPr>
              <a:t>brasileña</a:t>
            </a:r>
            <a:r>
              <a:rPr lang="es" sz="1500">
                <a:solidFill>
                  <a:schemeClr val="dk1"/>
                </a:solidFill>
              </a:rPr>
              <a:t> que maneja el lenguaje de </a:t>
            </a:r>
            <a:r>
              <a:rPr lang="es" sz="1500">
                <a:solidFill>
                  <a:schemeClr val="dk1"/>
                </a:solidFill>
              </a:rPr>
              <a:t>programación</a:t>
            </a:r>
            <a:r>
              <a:rPr lang="es" sz="1500">
                <a:solidFill>
                  <a:schemeClr val="dk1"/>
                </a:solidFill>
              </a:rPr>
              <a:t> JAVA y que realiza procesos automatizados mediante el uso de BPM; Sistemas ECM; Gestión de relación con clientes (CRM); </a:t>
            </a:r>
            <a:r>
              <a:rPr lang="es" sz="1500">
                <a:solidFill>
                  <a:schemeClr val="dk1"/>
                </a:solidFill>
              </a:rPr>
              <a:t>Análisis</a:t>
            </a:r>
            <a:r>
              <a:rPr lang="es" sz="1500">
                <a:solidFill>
                  <a:schemeClr val="dk1"/>
                </a:solidFill>
              </a:rPr>
              <a:t> de datos en tiempo real (Analytics); </a:t>
            </a:r>
            <a:r>
              <a:rPr lang="es" sz="1500">
                <a:solidFill>
                  <a:schemeClr val="dk1"/>
                </a:solidFill>
              </a:rPr>
              <a:t>optimización</a:t>
            </a:r>
            <a:r>
              <a:rPr lang="es" sz="1500">
                <a:solidFill>
                  <a:schemeClr val="dk1"/>
                </a:solidFill>
              </a:rPr>
              <a:t> de sistemas de presentación (Service Desk).</a:t>
            </a:r>
            <a:endParaRPr sz="1500">
              <a:solidFill>
                <a:schemeClr val="dk1"/>
              </a:solidFill>
            </a:endParaRPr>
          </a:p>
          <a:p>
            <a:pPr indent="0" lvl="0" marL="0" rtl="0" algn="l">
              <a:spcBef>
                <a:spcPts val="1200"/>
              </a:spcBef>
              <a:spcAft>
                <a:spcPts val="1200"/>
              </a:spcAft>
              <a:buNone/>
            </a:pPr>
            <a:r>
              <a:t/>
            </a:r>
            <a:endParaRPr/>
          </a:p>
        </p:txBody>
      </p:sp>
      <p:pic>
        <p:nvPicPr>
          <p:cNvPr id="136" name="Google Shape;136;p24"/>
          <p:cNvPicPr preferRelativeResize="0"/>
          <p:nvPr/>
        </p:nvPicPr>
        <p:blipFill>
          <a:blip r:embed="rId3">
            <a:alphaModFix/>
          </a:blip>
          <a:stretch>
            <a:fillRect/>
          </a:stretch>
        </p:blipFill>
        <p:spPr>
          <a:xfrm>
            <a:off x="4438800" y="445025"/>
            <a:ext cx="4541400" cy="3293382"/>
          </a:xfrm>
          <a:prstGeom prst="rect">
            <a:avLst/>
          </a:prstGeom>
          <a:noFill/>
          <a:ln>
            <a:noFill/>
          </a:ln>
        </p:spPr>
      </p:pic>
      <p:sp>
        <p:nvSpPr>
          <p:cNvPr id="137" name="Google Shape;137;p24"/>
          <p:cNvSpPr txBox="1"/>
          <p:nvPr/>
        </p:nvSpPr>
        <p:spPr>
          <a:xfrm>
            <a:off x="2891800" y="3829050"/>
            <a:ext cx="60882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a:t>Tomado de: Anónimo de SYDLE ONE “SYDLE ONE </a:t>
            </a:r>
            <a:r>
              <a:rPr lang="es" sz="1100">
                <a:solidFill>
                  <a:schemeClr val="dk1"/>
                </a:solidFill>
              </a:rPr>
              <a:t>Plataforma digital corporativa </a:t>
            </a:r>
            <a:r>
              <a:rPr lang="es" sz="1100"/>
              <a:t>all-in-one”. (</a:t>
            </a:r>
            <a:r>
              <a:rPr lang="es" sz="1100" u="sng">
                <a:hlinkClick r:id="rId4"/>
              </a:rPr>
              <a:t>https://www.sydle.com/es/?utm_source=google&amp;utm_medium=cpc&amp;utm_campaign=sydle_bpm_es_bpm&amp;utm_term=+procesos%20+software&amp;gclid=CjwKCAiA9bmABhBbEiwASb35V2HZAXo9hqQj9WnHBt4Wd3wzB5C-rZ7u7AXydzua00tK_jJtERKzdBoCpMUQAvD_BwE</a:t>
            </a:r>
            <a:r>
              <a:rPr lang="es" sz="1100"/>
              <a:t>)</a:t>
            </a:r>
            <a:endParaRPr sz="11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ECM</a:t>
            </a:r>
            <a:endParaRPr/>
          </a:p>
        </p:txBody>
      </p:sp>
      <p:sp>
        <p:nvSpPr>
          <p:cNvPr id="143" name="Google Shape;143;p25"/>
          <p:cNvSpPr txBox="1"/>
          <p:nvPr>
            <p:ph idx="1" type="body"/>
          </p:nvPr>
        </p:nvSpPr>
        <p:spPr>
          <a:xfrm>
            <a:off x="311700" y="1152475"/>
            <a:ext cx="4260300" cy="3416400"/>
          </a:xfrm>
          <a:prstGeom prst="rect">
            <a:avLst/>
          </a:prstGeom>
        </p:spPr>
        <p:txBody>
          <a:bodyPr anchorCtr="0" anchor="t" bIns="91425" lIns="91425" spcFirstLastPara="1" rIns="91425" wrap="square" tIns="91425">
            <a:normAutofit fontScale="85000"/>
          </a:bodyPr>
          <a:lstStyle/>
          <a:p>
            <a:pPr indent="0" lvl="0" marL="0" rtl="0" algn="l">
              <a:spcBef>
                <a:spcPts val="0"/>
              </a:spcBef>
              <a:spcAft>
                <a:spcPts val="1200"/>
              </a:spcAft>
              <a:buNone/>
            </a:pPr>
            <a:r>
              <a:rPr lang="es">
                <a:solidFill>
                  <a:srgbClr val="000000"/>
                </a:solidFill>
              </a:rPr>
              <a:t>SYDLE ONE soporta que es un sistema de gestión visual el proporciona ayuda a mantener datos de gran importancia en orden, esta información podrá ser </a:t>
            </a:r>
            <a:r>
              <a:rPr lang="es">
                <a:solidFill>
                  <a:srgbClr val="000000"/>
                </a:solidFill>
              </a:rPr>
              <a:t>accesible</a:t>
            </a:r>
            <a:r>
              <a:rPr lang="es">
                <a:solidFill>
                  <a:srgbClr val="000000"/>
                </a:solidFill>
              </a:rPr>
              <a:t> como desde el ordenador como en dispositivos móviles o tablets. También ofrece un servicio de </a:t>
            </a:r>
            <a:r>
              <a:rPr lang="es">
                <a:solidFill>
                  <a:srgbClr val="000000"/>
                </a:solidFill>
              </a:rPr>
              <a:t>búsqueda</a:t>
            </a:r>
            <a:r>
              <a:rPr lang="es">
                <a:solidFill>
                  <a:srgbClr val="000000"/>
                </a:solidFill>
              </a:rPr>
              <a:t> de datos rápida y sencilla (OCR). Garantiza autenticidad de documentos agregando una firma digital y contar con flujos de verificación informando hasta antecedentes. Además podrá crear documentos </a:t>
            </a:r>
            <a:r>
              <a:rPr lang="es">
                <a:solidFill>
                  <a:srgbClr val="000000"/>
                </a:solidFill>
              </a:rPr>
              <a:t>específicos</a:t>
            </a:r>
            <a:r>
              <a:rPr lang="es">
                <a:solidFill>
                  <a:srgbClr val="000000"/>
                </a:solidFill>
              </a:rPr>
              <a:t> dentro del campo requerido.</a:t>
            </a:r>
            <a:endParaRPr>
              <a:solidFill>
                <a:srgbClr val="000000"/>
              </a:solidFill>
            </a:endParaRPr>
          </a:p>
        </p:txBody>
      </p:sp>
      <p:pic>
        <p:nvPicPr>
          <p:cNvPr id="144" name="Google Shape;144;p25"/>
          <p:cNvPicPr preferRelativeResize="0"/>
          <p:nvPr/>
        </p:nvPicPr>
        <p:blipFill>
          <a:blip r:embed="rId3">
            <a:alphaModFix/>
          </a:blip>
          <a:stretch>
            <a:fillRect/>
          </a:stretch>
        </p:blipFill>
        <p:spPr>
          <a:xfrm>
            <a:off x="4572000" y="445025"/>
            <a:ext cx="4267199" cy="2637905"/>
          </a:xfrm>
          <a:prstGeom prst="rect">
            <a:avLst/>
          </a:prstGeom>
          <a:noFill/>
          <a:ln>
            <a:noFill/>
          </a:ln>
        </p:spPr>
      </p:pic>
      <p:sp>
        <p:nvSpPr>
          <p:cNvPr id="145" name="Google Shape;145;p25"/>
          <p:cNvSpPr txBox="1"/>
          <p:nvPr/>
        </p:nvSpPr>
        <p:spPr>
          <a:xfrm>
            <a:off x="4560575" y="3223250"/>
            <a:ext cx="4260300" cy="69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a:t>Tomado de: Admin “Software EMC (Enterprise Content Management)”. Octubre 19, 2017 (</a:t>
            </a:r>
            <a:r>
              <a:rPr lang="es" sz="1100" u="sng">
                <a:hlinkClick r:id="rId4"/>
              </a:rPr>
              <a:t>https://www.ci2.es/software-ecm/</a:t>
            </a:r>
            <a:r>
              <a:rPr lang="es" sz="1100"/>
              <a:t>). </a:t>
            </a:r>
            <a:endParaRPr sz="11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BPM</a:t>
            </a:r>
            <a:endParaRPr/>
          </a:p>
        </p:txBody>
      </p:sp>
      <p:sp>
        <p:nvSpPr>
          <p:cNvPr id="151" name="Google Shape;151;p26"/>
          <p:cNvSpPr txBox="1"/>
          <p:nvPr>
            <p:ph idx="1" type="body"/>
          </p:nvPr>
        </p:nvSpPr>
        <p:spPr>
          <a:xfrm>
            <a:off x="311700" y="1152475"/>
            <a:ext cx="42603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s">
                <a:solidFill>
                  <a:srgbClr val="000000"/>
                </a:solidFill>
              </a:rPr>
              <a:t>La plataforma SYDLE ONE asegura que puede modificar y </a:t>
            </a:r>
            <a:r>
              <a:rPr lang="es">
                <a:solidFill>
                  <a:srgbClr val="000000"/>
                </a:solidFill>
              </a:rPr>
              <a:t>modelar</a:t>
            </a:r>
            <a:r>
              <a:rPr lang="es">
                <a:solidFill>
                  <a:srgbClr val="000000"/>
                </a:solidFill>
              </a:rPr>
              <a:t> procesos, que, son </a:t>
            </a:r>
            <a:r>
              <a:rPr lang="es">
                <a:solidFill>
                  <a:srgbClr val="000000"/>
                </a:solidFill>
              </a:rPr>
              <a:t>rápidamente</a:t>
            </a:r>
            <a:r>
              <a:rPr lang="es">
                <a:solidFill>
                  <a:srgbClr val="000000"/>
                </a:solidFill>
              </a:rPr>
              <a:t> </a:t>
            </a:r>
            <a:r>
              <a:rPr lang="es">
                <a:solidFill>
                  <a:srgbClr val="000000"/>
                </a:solidFill>
              </a:rPr>
              <a:t>automatizados y distribuidos</a:t>
            </a:r>
            <a:r>
              <a:rPr lang="es">
                <a:solidFill>
                  <a:srgbClr val="000000"/>
                </a:solidFill>
              </a:rPr>
              <a:t> en BPM según la necesidad del cliente, manteniendo de esta forma, </a:t>
            </a:r>
            <a:r>
              <a:rPr lang="es">
                <a:solidFill>
                  <a:srgbClr val="000000"/>
                </a:solidFill>
              </a:rPr>
              <a:t>disponibilidad</a:t>
            </a:r>
            <a:r>
              <a:rPr lang="es">
                <a:solidFill>
                  <a:srgbClr val="000000"/>
                </a:solidFill>
              </a:rPr>
              <a:t> la documentación y portando siempre una copia de seguridad de estos en la “nube” del sistema.</a:t>
            </a:r>
            <a:endParaRPr>
              <a:solidFill>
                <a:srgbClr val="000000"/>
              </a:solidFill>
            </a:endParaRPr>
          </a:p>
        </p:txBody>
      </p:sp>
      <p:pic>
        <p:nvPicPr>
          <p:cNvPr id="152" name="Google Shape;152;p26"/>
          <p:cNvPicPr preferRelativeResize="0"/>
          <p:nvPr/>
        </p:nvPicPr>
        <p:blipFill>
          <a:blip r:embed="rId3">
            <a:alphaModFix/>
          </a:blip>
          <a:stretch>
            <a:fillRect/>
          </a:stretch>
        </p:blipFill>
        <p:spPr>
          <a:xfrm>
            <a:off x="4352875" y="787925"/>
            <a:ext cx="4608249" cy="2419324"/>
          </a:xfrm>
          <a:prstGeom prst="rect">
            <a:avLst/>
          </a:prstGeom>
          <a:noFill/>
          <a:ln>
            <a:noFill/>
          </a:ln>
        </p:spPr>
      </p:pic>
      <p:sp>
        <p:nvSpPr>
          <p:cNvPr id="153" name="Google Shape;153;p26"/>
          <p:cNvSpPr txBox="1"/>
          <p:nvPr/>
        </p:nvSpPr>
        <p:spPr>
          <a:xfrm>
            <a:off x="4352875" y="3269000"/>
            <a:ext cx="4608300" cy="1031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a:t>Tomado de: De Molina Alonso “¿Cómo rediseñar los procesos usando el Business Process Management (BPM)?”. Enero 8, 2020 (</a:t>
            </a:r>
            <a:r>
              <a:rPr lang="es" sz="1100" u="sng">
                <a:hlinkClick r:id="rId4"/>
              </a:rPr>
              <a:t>https://www.esan.edu.pe/apuntes-empresariales/2020/01/como-redisenar-los-procesos-usando-el-business-process-management-bpm/</a:t>
            </a:r>
            <a:r>
              <a:rPr lang="es" sz="1100"/>
              <a:t>)</a:t>
            </a:r>
            <a:endParaRPr sz="1100"/>
          </a:p>
          <a:p>
            <a:pPr indent="0" lvl="0" marL="0" rtl="0" algn="l">
              <a:spcBef>
                <a:spcPts val="0"/>
              </a:spcBef>
              <a:spcAft>
                <a:spcPts val="0"/>
              </a:spcAft>
              <a:buNone/>
            </a:pPr>
            <a:r>
              <a:t/>
            </a:r>
            <a:endParaRPr sz="11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27"/>
          <p:cNvSpPr txBox="1"/>
          <p:nvPr>
            <p:ph type="title"/>
          </p:nvPr>
        </p:nvSpPr>
        <p:spPr>
          <a:xfrm>
            <a:off x="537375" y="445025"/>
            <a:ext cx="5220300" cy="572700"/>
          </a:xfrm>
          <a:prstGeom prst="rect">
            <a:avLst/>
          </a:prstGeom>
        </p:spPr>
        <p:txBody>
          <a:bodyPr anchorCtr="0" anchor="t" bIns="91425" lIns="91425" spcFirstLastPara="1" rIns="91425" wrap="square" tIns="91425">
            <a:normAutofit fontScale="90000"/>
          </a:bodyPr>
          <a:lstStyle/>
          <a:p>
            <a:pPr indent="0" lvl="0" marL="0" rtl="0" algn="r">
              <a:spcBef>
                <a:spcPts val="0"/>
              </a:spcBef>
              <a:spcAft>
                <a:spcPts val="0"/>
              </a:spcAft>
              <a:buNone/>
            </a:pPr>
            <a:r>
              <a:rPr lang="es"/>
              <a:t>CRM</a:t>
            </a:r>
            <a:endParaRPr/>
          </a:p>
        </p:txBody>
      </p:sp>
      <p:sp>
        <p:nvSpPr>
          <p:cNvPr id="159" name="Google Shape;159;p27"/>
          <p:cNvSpPr txBox="1"/>
          <p:nvPr>
            <p:ph idx="1" type="body"/>
          </p:nvPr>
        </p:nvSpPr>
        <p:spPr>
          <a:xfrm>
            <a:off x="4572000" y="1170125"/>
            <a:ext cx="42603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s">
                <a:solidFill>
                  <a:srgbClr val="000000"/>
                </a:solidFill>
              </a:rPr>
              <a:t>Afirma SYDLE ONE que podrá realizar acciones de automatización personalizada que cualquier interacción que podría involucrar actividad humana dando un seguimiento interactivo, de calidad y eficaz por medio e-mail, notificaciones, entre otras, trazando rutas por medio de dispositivos </a:t>
            </a:r>
            <a:r>
              <a:rPr lang="es">
                <a:solidFill>
                  <a:srgbClr val="000000"/>
                </a:solidFill>
              </a:rPr>
              <a:t>electrónicos</a:t>
            </a:r>
            <a:r>
              <a:rPr lang="es">
                <a:solidFill>
                  <a:srgbClr val="000000"/>
                </a:solidFill>
              </a:rPr>
              <a:t>.</a:t>
            </a:r>
            <a:endParaRPr sz="1300">
              <a:solidFill>
                <a:srgbClr val="000000"/>
              </a:solidFill>
            </a:endParaRPr>
          </a:p>
        </p:txBody>
      </p:sp>
      <p:pic>
        <p:nvPicPr>
          <p:cNvPr id="160" name="Google Shape;160;p27"/>
          <p:cNvPicPr preferRelativeResize="0"/>
          <p:nvPr/>
        </p:nvPicPr>
        <p:blipFill>
          <a:blip r:embed="rId3">
            <a:alphaModFix/>
          </a:blip>
          <a:stretch>
            <a:fillRect/>
          </a:stretch>
        </p:blipFill>
        <p:spPr>
          <a:xfrm>
            <a:off x="152400" y="1170125"/>
            <a:ext cx="4267200" cy="2397235"/>
          </a:xfrm>
          <a:prstGeom prst="rect">
            <a:avLst/>
          </a:prstGeom>
          <a:noFill/>
          <a:ln>
            <a:noFill/>
          </a:ln>
        </p:spPr>
      </p:pic>
      <p:sp>
        <p:nvSpPr>
          <p:cNvPr id="161" name="Google Shape;161;p27"/>
          <p:cNvSpPr txBox="1"/>
          <p:nvPr/>
        </p:nvSpPr>
        <p:spPr>
          <a:xfrm>
            <a:off x="182875" y="3680450"/>
            <a:ext cx="42603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a:t>Tomado de: Anónimo de </a:t>
            </a:r>
            <a:r>
              <a:rPr lang="es" sz="1100"/>
              <a:t>Impulsa</a:t>
            </a:r>
            <a:r>
              <a:rPr lang="es" sz="1100"/>
              <a:t> “CRM en México ¿qué opciones tengo?”. (</a:t>
            </a:r>
            <a:r>
              <a:rPr lang="es" sz="1100" u="sng">
                <a:hlinkClick r:id="rId4"/>
              </a:rPr>
              <a:t>https://www.sistemaimpulsa.com/blog/crm-en-mexico-que-opciones-tengo/</a:t>
            </a:r>
            <a:r>
              <a:rPr lang="es" sz="1100"/>
              <a:t>) </a:t>
            </a:r>
            <a:endParaRPr sz="11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28"/>
          <p:cNvSpPr txBox="1"/>
          <p:nvPr>
            <p:ph type="title"/>
          </p:nvPr>
        </p:nvSpPr>
        <p:spPr>
          <a:xfrm>
            <a:off x="4572000" y="445025"/>
            <a:ext cx="42603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a:t>Analytics</a:t>
            </a:r>
            <a:endParaRPr/>
          </a:p>
        </p:txBody>
      </p:sp>
      <p:sp>
        <p:nvSpPr>
          <p:cNvPr id="167" name="Google Shape;167;p28"/>
          <p:cNvSpPr txBox="1"/>
          <p:nvPr>
            <p:ph idx="1" type="body"/>
          </p:nvPr>
        </p:nvSpPr>
        <p:spPr>
          <a:xfrm>
            <a:off x="4899025" y="1152475"/>
            <a:ext cx="39333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s">
                <a:solidFill>
                  <a:srgbClr val="000000"/>
                </a:solidFill>
              </a:rPr>
              <a:t>Mantiene informado por medio de gráficos en tiempo real la organización que ha tenido la empresa, datos más requeridos y otros gráficos que requeriría la empresa.</a:t>
            </a:r>
            <a:endParaRPr>
              <a:solidFill>
                <a:srgbClr val="000000"/>
              </a:solidFill>
            </a:endParaRPr>
          </a:p>
        </p:txBody>
      </p:sp>
      <p:pic>
        <p:nvPicPr>
          <p:cNvPr id="168" name="Google Shape;168;p28"/>
          <p:cNvPicPr preferRelativeResize="0"/>
          <p:nvPr/>
        </p:nvPicPr>
        <p:blipFill>
          <a:blip r:embed="rId3">
            <a:alphaModFix/>
          </a:blip>
          <a:stretch>
            <a:fillRect/>
          </a:stretch>
        </p:blipFill>
        <p:spPr>
          <a:xfrm>
            <a:off x="560075" y="445025"/>
            <a:ext cx="4011925" cy="3482300"/>
          </a:xfrm>
          <a:prstGeom prst="rect">
            <a:avLst/>
          </a:prstGeom>
          <a:noFill/>
          <a:ln>
            <a:noFill/>
          </a:ln>
        </p:spPr>
      </p:pic>
      <p:sp>
        <p:nvSpPr>
          <p:cNvPr id="169" name="Google Shape;169;p28"/>
          <p:cNvSpPr txBox="1"/>
          <p:nvPr/>
        </p:nvSpPr>
        <p:spPr>
          <a:xfrm>
            <a:off x="560075" y="4034800"/>
            <a:ext cx="65838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a:t>Tomado de: SYDLE ONE “Aalytics”.</a:t>
            </a:r>
            <a:r>
              <a:rPr lang="es" sz="1100"/>
              <a:t> (</a:t>
            </a:r>
            <a:r>
              <a:rPr lang="es" sz="1100" u="sng">
                <a:hlinkClick r:id="rId4"/>
              </a:rPr>
              <a:t>https://www.sydle.com/es/analytics/?utm_source=google&amp;utm_medium=cpc&amp;utm_campaign=sydle_bpm_es_bpm&amp;utm_term=+procesos%20+software&amp;gclid=CjwKCAiA9bmABhBbEiwASb35V2HZAXo9hqQj9WnHBt4Wd3wzB5C-rZ7u7AXydzua00tK_jJtERKzdBoCpMUQAvD_BwE</a:t>
            </a:r>
            <a:r>
              <a:rPr lang="es" sz="1100"/>
              <a:t>). </a:t>
            </a:r>
            <a:endParaRPr sz="11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a:t>Service Desk</a:t>
            </a:r>
            <a:endParaRPr/>
          </a:p>
        </p:txBody>
      </p:sp>
      <p:sp>
        <p:nvSpPr>
          <p:cNvPr id="175" name="Google Shape;175;p29"/>
          <p:cNvSpPr txBox="1"/>
          <p:nvPr>
            <p:ph idx="1" type="body"/>
          </p:nvPr>
        </p:nvSpPr>
        <p:spPr>
          <a:xfrm>
            <a:off x="4572000" y="1152475"/>
            <a:ext cx="42603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s">
                <a:solidFill>
                  <a:srgbClr val="000000"/>
                </a:solidFill>
              </a:rPr>
              <a:t>Este servicio proporciona distintos formatos de respuesta </a:t>
            </a:r>
            <a:r>
              <a:rPr lang="es">
                <a:solidFill>
                  <a:srgbClr val="000000"/>
                </a:solidFill>
              </a:rPr>
              <a:t>instantáneas</a:t>
            </a:r>
            <a:r>
              <a:rPr lang="es">
                <a:solidFill>
                  <a:srgbClr val="000000"/>
                </a:solidFill>
              </a:rPr>
              <a:t> que permita atender todas las solicitudes o </a:t>
            </a:r>
            <a:r>
              <a:rPr lang="es">
                <a:solidFill>
                  <a:srgbClr val="000000"/>
                </a:solidFill>
              </a:rPr>
              <a:t>inquietudes</a:t>
            </a:r>
            <a:r>
              <a:rPr lang="es">
                <a:solidFill>
                  <a:srgbClr val="000000"/>
                </a:solidFill>
              </a:rPr>
              <a:t> que presente una persona a la empresa.</a:t>
            </a:r>
            <a:endParaRPr>
              <a:solidFill>
                <a:srgbClr val="000000"/>
              </a:solidFill>
            </a:endParaRPr>
          </a:p>
        </p:txBody>
      </p:sp>
      <p:pic>
        <p:nvPicPr>
          <p:cNvPr id="176" name="Google Shape;176;p29"/>
          <p:cNvPicPr preferRelativeResize="0"/>
          <p:nvPr/>
        </p:nvPicPr>
        <p:blipFill>
          <a:blip r:embed="rId3">
            <a:alphaModFix/>
          </a:blip>
          <a:stretch>
            <a:fillRect/>
          </a:stretch>
        </p:blipFill>
        <p:spPr>
          <a:xfrm>
            <a:off x="959800" y="1170125"/>
            <a:ext cx="2926400" cy="2613201"/>
          </a:xfrm>
          <a:prstGeom prst="rect">
            <a:avLst/>
          </a:prstGeom>
          <a:noFill/>
          <a:ln>
            <a:noFill/>
          </a:ln>
        </p:spPr>
      </p:pic>
      <p:sp>
        <p:nvSpPr>
          <p:cNvPr id="177" name="Google Shape;177;p29"/>
          <p:cNvSpPr txBox="1"/>
          <p:nvPr/>
        </p:nvSpPr>
        <p:spPr>
          <a:xfrm>
            <a:off x="311700" y="3783325"/>
            <a:ext cx="6583800" cy="1123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a:t>Tomado de: SYDLE </a:t>
            </a:r>
            <a:r>
              <a:rPr lang="es" sz="1100"/>
              <a:t>“Service Desk”.</a:t>
            </a:r>
            <a:r>
              <a:rPr lang="es"/>
              <a:t> (</a:t>
            </a:r>
            <a:r>
              <a:rPr lang="es" sz="1100" u="sng">
                <a:hlinkClick r:id="rId4"/>
              </a:rPr>
              <a:t>https://www.sydle.com/es/service-desk/?plataforma-centro-servicios&amp;utm_source=google&amp;utm_medium=cpc&amp;utm_campaign=sydle_bpm_es_bpm&amp;utm_term=+procesos%20+software&amp;gclid=CjwKCAiA9bmABhBbEiwASb35V2HZAXo9hqQj9WnHBt4Wd3wzB5C-rZ7u7AXydzua00tK_jJtERKzdBoCpMUQAvD_BwE</a:t>
            </a:r>
            <a:r>
              <a:rPr lang="es" sz="1100"/>
              <a:t>).</a:t>
            </a:r>
            <a:endParaRPr sz="11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Costos</a:t>
            </a:r>
            <a:endParaRPr/>
          </a:p>
        </p:txBody>
      </p:sp>
      <p:graphicFrame>
        <p:nvGraphicFramePr>
          <p:cNvPr id="183" name="Google Shape;183;p30"/>
          <p:cNvGraphicFramePr/>
          <p:nvPr/>
        </p:nvGraphicFramePr>
        <p:xfrm>
          <a:off x="952500" y="2000250"/>
          <a:ext cx="3000000" cy="3000000"/>
        </p:xfrm>
        <a:graphic>
          <a:graphicData uri="http://schemas.openxmlformats.org/drawingml/2006/table">
            <a:tbl>
              <a:tblPr>
                <a:noFill/>
                <a:tableStyleId>{6112D802-0427-42A8-A400-6C0D22419274}</a:tableStyleId>
              </a:tblPr>
              <a:tblGrid>
                <a:gridCol w="2607300"/>
                <a:gridCol w="2218700"/>
                <a:gridCol w="2413000"/>
              </a:tblGrid>
              <a:tr h="381000">
                <a:tc>
                  <a:txBody>
                    <a:bodyPr/>
                    <a:lstStyle/>
                    <a:p>
                      <a:pPr indent="0" lvl="0" marL="0" rtl="0" algn="ctr">
                        <a:spcBef>
                          <a:spcPts val="0"/>
                        </a:spcBef>
                        <a:spcAft>
                          <a:spcPts val="0"/>
                        </a:spcAft>
                        <a:buNone/>
                      </a:pPr>
                      <a:r>
                        <a:rPr lang="es"/>
                        <a:t>Costo mensual en </a:t>
                      </a:r>
                      <a:r>
                        <a:rPr lang="es"/>
                        <a:t>dólares</a:t>
                      </a:r>
                      <a:endParaRPr/>
                    </a:p>
                  </a:txBody>
                  <a:tcPr marT="91425" marB="91425" marR="91425" marL="91425" anchor="ctr"/>
                </a:tc>
                <a:tc>
                  <a:txBody>
                    <a:bodyPr/>
                    <a:lstStyle/>
                    <a:p>
                      <a:pPr indent="0" lvl="0" marL="0" rtl="0" algn="ctr">
                        <a:spcBef>
                          <a:spcPts val="0"/>
                        </a:spcBef>
                        <a:spcAft>
                          <a:spcPts val="0"/>
                        </a:spcAft>
                        <a:buNone/>
                      </a:pPr>
                      <a:r>
                        <a:rPr lang="es"/>
                        <a:t>$49</a:t>
                      </a:r>
                      <a:endParaRPr/>
                    </a:p>
                  </a:txBody>
                  <a:tcPr marT="91425" marB="91425" marR="91425" marL="91425" anchor="ctr"/>
                </a:tc>
                <a:tc>
                  <a:txBody>
                    <a:bodyPr/>
                    <a:lstStyle/>
                    <a:p>
                      <a:pPr indent="0" lvl="0" marL="0" rtl="0" algn="ctr">
                        <a:spcBef>
                          <a:spcPts val="0"/>
                        </a:spcBef>
                        <a:spcAft>
                          <a:spcPts val="0"/>
                        </a:spcAft>
                        <a:buNone/>
                      </a:pPr>
                      <a:r>
                        <a:rPr lang="es"/>
                        <a:t>$69</a:t>
                      </a:r>
                      <a:endParaRPr/>
                    </a:p>
                  </a:txBody>
                  <a:tcPr marT="91425" marB="91425" marR="91425" marL="91425" anchor="ctr"/>
                </a:tc>
              </a:tr>
              <a:tr h="381000">
                <a:tc>
                  <a:txBody>
                    <a:bodyPr/>
                    <a:lstStyle/>
                    <a:p>
                      <a:pPr indent="0" lvl="0" marL="0" rtl="0" algn="ctr">
                        <a:spcBef>
                          <a:spcPts val="0"/>
                        </a:spcBef>
                        <a:spcAft>
                          <a:spcPts val="0"/>
                        </a:spcAft>
                        <a:buNone/>
                      </a:pPr>
                      <a:r>
                        <a:rPr lang="es"/>
                        <a:t>Diferencias</a:t>
                      </a:r>
                      <a:endParaRPr/>
                    </a:p>
                  </a:txBody>
                  <a:tcPr marT="91425" marB="91425" marR="91425" marL="91425" anchor="ctr"/>
                </a:tc>
                <a:tc>
                  <a:txBody>
                    <a:bodyPr/>
                    <a:lstStyle/>
                    <a:p>
                      <a:pPr indent="0" lvl="0" marL="0" rtl="0" algn="ctr">
                        <a:spcBef>
                          <a:spcPts val="0"/>
                        </a:spcBef>
                        <a:spcAft>
                          <a:spcPts val="0"/>
                        </a:spcAft>
                        <a:buNone/>
                      </a:pPr>
                      <a:r>
                        <a:rPr lang="es"/>
                        <a:t>10 GB en la “nube”</a:t>
                      </a:r>
                      <a:endParaRPr/>
                    </a:p>
                  </a:txBody>
                  <a:tcPr marT="91425" marB="91425" marR="91425" marL="91425" anchor="ctr"/>
                </a:tc>
                <a:tc>
                  <a:txBody>
                    <a:bodyPr/>
                    <a:lstStyle/>
                    <a:p>
                      <a:pPr indent="0" lvl="0" marL="0" rtl="0" algn="ctr">
                        <a:spcBef>
                          <a:spcPts val="0"/>
                        </a:spcBef>
                        <a:spcAft>
                          <a:spcPts val="0"/>
                        </a:spcAft>
                        <a:buNone/>
                      </a:pPr>
                      <a:r>
                        <a:rPr lang="es"/>
                        <a:t>50 GB en la “nube”</a:t>
                      </a:r>
                      <a:endParaRPr/>
                    </a:p>
                  </a:txBody>
                  <a:tcPr marT="91425" marB="91425" marR="91425" marL="91425" anchor="ctr"/>
                </a:tc>
              </a:tr>
              <a:tr h="381000">
                <a:tc>
                  <a:txBody>
                    <a:bodyPr/>
                    <a:lstStyle/>
                    <a:p>
                      <a:pPr indent="0" lvl="0" marL="0" rtl="0" algn="ctr">
                        <a:spcBef>
                          <a:spcPts val="0"/>
                        </a:spcBef>
                        <a:spcAft>
                          <a:spcPts val="0"/>
                        </a:spcAft>
                        <a:buNone/>
                      </a:pPr>
                      <a:r>
                        <a:rPr lang="es"/>
                        <a:t>Costos adicionales en </a:t>
                      </a:r>
                      <a:r>
                        <a:rPr lang="es"/>
                        <a:t>dólares</a:t>
                      </a:r>
                      <a:endParaRPr/>
                    </a:p>
                  </a:txBody>
                  <a:tcPr marT="91425" marB="91425" marR="91425" marL="91425" anchor="ctr"/>
                </a:tc>
                <a:tc gridSpan="2">
                  <a:txBody>
                    <a:bodyPr/>
                    <a:lstStyle/>
                    <a:p>
                      <a:pPr indent="0" lvl="0" marL="0" rtl="0" algn="ctr">
                        <a:spcBef>
                          <a:spcPts val="0"/>
                        </a:spcBef>
                        <a:spcAft>
                          <a:spcPts val="0"/>
                        </a:spcAft>
                        <a:buNone/>
                      </a:pPr>
                      <a:r>
                        <a:rPr lang="es"/>
                        <a:t>Espacio adicional $390 / TeraByte/ mes</a:t>
                      </a:r>
                      <a:endParaRPr/>
                    </a:p>
                  </a:txBody>
                  <a:tcPr marT="91425" marB="91425" marR="91425" marL="91425" anchor="ctr"/>
                </a:tc>
                <a:tc hMerge="1"/>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a:latin typeface="Georgia"/>
                <a:ea typeface="Georgia"/>
                <a:cs typeface="Georgia"/>
                <a:sym typeface="Georgia"/>
              </a:rPr>
              <a:t>OBJETIVO GENERAL</a:t>
            </a:r>
            <a:endParaRPr>
              <a:latin typeface="Georgia"/>
              <a:ea typeface="Georgia"/>
              <a:cs typeface="Georgia"/>
              <a:sym typeface="Georgia"/>
            </a:endParaRPr>
          </a:p>
        </p:txBody>
      </p:sp>
      <p:sp>
        <p:nvSpPr>
          <p:cNvPr id="189" name="Google Shape;189;p31"/>
          <p:cNvSpPr txBox="1"/>
          <p:nvPr>
            <p:ph idx="1" type="body"/>
          </p:nvPr>
        </p:nvSpPr>
        <p:spPr>
          <a:xfrm>
            <a:off x="489275" y="1139925"/>
            <a:ext cx="4082700" cy="3416400"/>
          </a:xfrm>
          <a:prstGeom prst="rect">
            <a:avLst/>
          </a:prstGeom>
        </p:spPr>
        <p:txBody>
          <a:bodyPr anchorCtr="0" anchor="t" bIns="91425" lIns="91425" spcFirstLastPara="1" rIns="91425" wrap="square" tIns="91425">
            <a:normAutofit lnSpcReduction="20000"/>
          </a:bodyPr>
          <a:lstStyle/>
          <a:p>
            <a:pPr indent="-342900" lvl="0" marL="457200" rtl="0" algn="l">
              <a:spcBef>
                <a:spcPts val="0"/>
              </a:spcBef>
              <a:spcAft>
                <a:spcPts val="0"/>
              </a:spcAft>
              <a:buClr>
                <a:srgbClr val="000000"/>
              </a:buClr>
              <a:buSzPts val="1800"/>
              <a:buChar char="●"/>
            </a:pPr>
            <a:r>
              <a:rPr lang="es">
                <a:solidFill>
                  <a:srgbClr val="000000"/>
                </a:solidFill>
              </a:rPr>
              <a:t>Implementar herramientas digitales en oficinas administrativas automatizando los </a:t>
            </a:r>
            <a:r>
              <a:rPr lang="es">
                <a:solidFill>
                  <a:srgbClr val="000000"/>
                </a:solidFill>
              </a:rPr>
              <a:t>procesos</a:t>
            </a:r>
            <a:r>
              <a:rPr lang="es">
                <a:solidFill>
                  <a:srgbClr val="000000"/>
                </a:solidFill>
              </a:rPr>
              <a:t> de </a:t>
            </a:r>
            <a:r>
              <a:rPr lang="es">
                <a:solidFill>
                  <a:srgbClr val="000000"/>
                </a:solidFill>
              </a:rPr>
              <a:t>contratación</a:t>
            </a:r>
            <a:r>
              <a:rPr lang="es">
                <a:solidFill>
                  <a:srgbClr val="000000"/>
                </a:solidFill>
              </a:rPr>
              <a:t> de la empresa para aumentar la eficacia al momento de re</a:t>
            </a:r>
            <a:r>
              <a:rPr lang="es">
                <a:solidFill>
                  <a:srgbClr val="000000"/>
                </a:solidFill>
              </a:rPr>
              <a:t>a</a:t>
            </a:r>
            <a:r>
              <a:rPr lang="es">
                <a:solidFill>
                  <a:srgbClr val="000000"/>
                </a:solidFill>
              </a:rPr>
              <a:t>lizar la </a:t>
            </a:r>
            <a:r>
              <a:rPr lang="es">
                <a:solidFill>
                  <a:srgbClr val="000000"/>
                </a:solidFill>
              </a:rPr>
              <a:t>contratación</a:t>
            </a:r>
            <a:r>
              <a:rPr lang="es">
                <a:solidFill>
                  <a:srgbClr val="000000"/>
                </a:solidFill>
              </a:rPr>
              <a:t> de futuros empleados, reduciendo de esta manera tiempo y costos además, evitando actos deshonestos en el manejo de los datos personales de cada empleado.</a:t>
            </a:r>
            <a:endParaRPr>
              <a:solidFill>
                <a:srgbClr val="000000"/>
              </a:solidFill>
            </a:endParaRPr>
          </a:p>
        </p:txBody>
      </p:sp>
      <p:pic>
        <p:nvPicPr>
          <p:cNvPr id="190" name="Google Shape;190;p31"/>
          <p:cNvPicPr preferRelativeResize="0"/>
          <p:nvPr/>
        </p:nvPicPr>
        <p:blipFill>
          <a:blip r:embed="rId3">
            <a:alphaModFix/>
          </a:blip>
          <a:stretch>
            <a:fillRect/>
          </a:stretch>
        </p:blipFill>
        <p:spPr>
          <a:xfrm>
            <a:off x="5443975" y="1678952"/>
            <a:ext cx="3117800" cy="23383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 name="Shape 62"/>
        <p:cNvGrpSpPr/>
        <p:nvPr/>
      </p:nvGrpSpPr>
      <p:grpSpPr>
        <a:xfrm>
          <a:off x="0" y="0"/>
          <a:ext cx="0" cy="0"/>
          <a:chOff x="0" y="0"/>
          <a:chExt cx="0" cy="0"/>
        </a:xfrm>
      </p:grpSpPr>
      <p:sp>
        <p:nvSpPr>
          <p:cNvPr id="63" name="Google Shape;63;p14"/>
          <p:cNvSpPr txBox="1"/>
          <p:nvPr>
            <p:ph idx="1" type="subTitle"/>
          </p:nvPr>
        </p:nvSpPr>
        <p:spPr>
          <a:xfrm>
            <a:off x="1159025" y="726150"/>
            <a:ext cx="5018400" cy="3691200"/>
          </a:xfrm>
          <a:prstGeom prst="rect">
            <a:avLst/>
          </a:prstGeom>
        </p:spPr>
        <p:txBody>
          <a:bodyPr anchorCtr="0" anchor="t" bIns="91425" lIns="91425" spcFirstLastPara="1" rIns="91425" wrap="square" tIns="91425">
            <a:normAutofit/>
          </a:bodyPr>
          <a:lstStyle/>
          <a:p>
            <a:pPr indent="-368300" lvl="0" marL="457200" rtl="0" algn="l">
              <a:spcBef>
                <a:spcPts val="0"/>
              </a:spcBef>
              <a:spcAft>
                <a:spcPts val="0"/>
              </a:spcAft>
              <a:buClr>
                <a:srgbClr val="000000"/>
              </a:buClr>
              <a:buSzPts val="2200"/>
              <a:buAutoNum type="arabicPeriod"/>
            </a:pPr>
            <a:r>
              <a:rPr lang="es" sz="2200">
                <a:solidFill>
                  <a:srgbClr val="000000"/>
                </a:solidFill>
              </a:rPr>
              <a:t>Planteamiento del problema</a:t>
            </a:r>
            <a:endParaRPr sz="2200">
              <a:solidFill>
                <a:srgbClr val="000000"/>
              </a:solidFill>
            </a:endParaRPr>
          </a:p>
          <a:p>
            <a:pPr indent="-368300" lvl="0" marL="457200" rtl="0" algn="l">
              <a:spcBef>
                <a:spcPts val="0"/>
              </a:spcBef>
              <a:spcAft>
                <a:spcPts val="0"/>
              </a:spcAft>
              <a:buClr>
                <a:srgbClr val="000000"/>
              </a:buClr>
              <a:buSzPts val="2200"/>
              <a:buAutoNum type="arabicPeriod"/>
            </a:pPr>
            <a:r>
              <a:rPr lang="es" sz="2200">
                <a:solidFill>
                  <a:srgbClr val="000000"/>
                </a:solidFill>
              </a:rPr>
              <a:t>Procesos</a:t>
            </a:r>
            <a:r>
              <a:rPr lang="es" sz="2200">
                <a:solidFill>
                  <a:srgbClr val="000000"/>
                </a:solidFill>
              </a:rPr>
              <a:t> de </a:t>
            </a:r>
            <a:r>
              <a:rPr lang="es" sz="2200">
                <a:solidFill>
                  <a:srgbClr val="000000"/>
                </a:solidFill>
              </a:rPr>
              <a:t>contratación</a:t>
            </a:r>
            <a:r>
              <a:rPr lang="es" sz="2200">
                <a:solidFill>
                  <a:srgbClr val="000000"/>
                </a:solidFill>
              </a:rPr>
              <a:t> </a:t>
            </a:r>
            <a:endParaRPr sz="2200">
              <a:solidFill>
                <a:srgbClr val="000000"/>
              </a:solidFill>
            </a:endParaRPr>
          </a:p>
          <a:p>
            <a:pPr indent="-368300" lvl="0" marL="457200" rtl="0" algn="l">
              <a:spcBef>
                <a:spcPts val="0"/>
              </a:spcBef>
              <a:spcAft>
                <a:spcPts val="0"/>
              </a:spcAft>
              <a:buClr>
                <a:srgbClr val="000000"/>
              </a:buClr>
              <a:buSzPts val="2200"/>
              <a:buAutoNum type="arabicPeriod"/>
            </a:pPr>
            <a:r>
              <a:rPr lang="es" sz="2200">
                <a:solidFill>
                  <a:srgbClr val="000000"/>
                </a:solidFill>
              </a:rPr>
              <a:t>V</a:t>
            </a:r>
            <a:r>
              <a:rPr lang="es" sz="2200">
                <a:solidFill>
                  <a:srgbClr val="000000"/>
                </a:solidFill>
              </a:rPr>
              <a:t>erificación</a:t>
            </a:r>
            <a:r>
              <a:rPr lang="es" sz="2200">
                <a:solidFill>
                  <a:srgbClr val="000000"/>
                </a:solidFill>
              </a:rPr>
              <a:t> de los datos</a:t>
            </a:r>
            <a:endParaRPr sz="2200">
              <a:solidFill>
                <a:srgbClr val="000000"/>
              </a:solidFill>
            </a:endParaRPr>
          </a:p>
          <a:p>
            <a:pPr indent="-368300" lvl="0" marL="457200" rtl="0" algn="l">
              <a:spcBef>
                <a:spcPts val="0"/>
              </a:spcBef>
              <a:spcAft>
                <a:spcPts val="0"/>
              </a:spcAft>
              <a:buClr>
                <a:srgbClr val="000000"/>
              </a:buClr>
              <a:buSzPts val="2200"/>
              <a:buAutoNum type="arabicPeriod"/>
            </a:pPr>
            <a:r>
              <a:rPr lang="es" sz="2200">
                <a:solidFill>
                  <a:srgbClr val="000000"/>
                </a:solidFill>
              </a:rPr>
              <a:t>Seguridad de los datos</a:t>
            </a:r>
            <a:endParaRPr sz="2200">
              <a:solidFill>
                <a:srgbClr val="000000"/>
              </a:solidFill>
            </a:endParaRPr>
          </a:p>
          <a:p>
            <a:pPr indent="-368300" lvl="0" marL="457200" rtl="0" algn="l">
              <a:spcBef>
                <a:spcPts val="0"/>
              </a:spcBef>
              <a:spcAft>
                <a:spcPts val="0"/>
              </a:spcAft>
              <a:buClr>
                <a:srgbClr val="000000"/>
              </a:buClr>
              <a:buSzPts val="2200"/>
              <a:buAutoNum type="arabicPeriod"/>
            </a:pPr>
            <a:r>
              <a:rPr lang="es" sz="2200">
                <a:solidFill>
                  <a:srgbClr val="000000"/>
                </a:solidFill>
              </a:rPr>
              <a:t>Encriptación</a:t>
            </a:r>
            <a:r>
              <a:rPr lang="es" sz="2200">
                <a:solidFill>
                  <a:srgbClr val="000000"/>
                </a:solidFill>
              </a:rPr>
              <a:t> </a:t>
            </a:r>
            <a:endParaRPr sz="2200">
              <a:solidFill>
                <a:srgbClr val="000000"/>
              </a:solidFill>
            </a:endParaRPr>
          </a:p>
          <a:p>
            <a:pPr indent="-368300" lvl="0" marL="457200" rtl="0" algn="l">
              <a:spcBef>
                <a:spcPts val="0"/>
              </a:spcBef>
              <a:spcAft>
                <a:spcPts val="0"/>
              </a:spcAft>
              <a:buClr>
                <a:srgbClr val="000000"/>
              </a:buClr>
              <a:buSzPts val="2200"/>
              <a:buAutoNum type="arabicPeriod"/>
            </a:pPr>
            <a:r>
              <a:rPr lang="es" sz="2200">
                <a:solidFill>
                  <a:schemeClr val="dk1"/>
                </a:solidFill>
              </a:rPr>
              <a:t>Plataformas</a:t>
            </a:r>
            <a:endParaRPr sz="2200">
              <a:solidFill>
                <a:schemeClr val="dk1"/>
              </a:solidFill>
            </a:endParaRPr>
          </a:p>
          <a:p>
            <a:pPr indent="-368300" lvl="0" marL="457200" rtl="0" algn="l">
              <a:spcBef>
                <a:spcPts val="0"/>
              </a:spcBef>
              <a:spcAft>
                <a:spcPts val="0"/>
              </a:spcAft>
              <a:buClr>
                <a:schemeClr val="dk1"/>
              </a:buClr>
              <a:buSzPts val="2200"/>
              <a:buAutoNum type="arabicPeriod"/>
            </a:pPr>
            <a:r>
              <a:rPr lang="es" sz="2200">
                <a:solidFill>
                  <a:schemeClr val="dk1"/>
                </a:solidFill>
              </a:rPr>
              <a:t>BPM</a:t>
            </a:r>
            <a:endParaRPr sz="2200">
              <a:solidFill>
                <a:schemeClr val="dk1"/>
              </a:solidFill>
            </a:endParaRPr>
          </a:p>
        </p:txBody>
      </p:sp>
      <p:sp>
        <p:nvSpPr>
          <p:cNvPr id="64" name="Google Shape;64;p14"/>
          <p:cNvSpPr txBox="1"/>
          <p:nvPr/>
        </p:nvSpPr>
        <p:spPr>
          <a:xfrm>
            <a:off x="409350" y="113850"/>
            <a:ext cx="8325300" cy="631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2900">
                <a:latin typeface="Georgia"/>
                <a:ea typeface="Georgia"/>
                <a:cs typeface="Georgia"/>
                <a:sym typeface="Georgia"/>
              </a:rPr>
              <a:t>TABLA DE CONTENIDO </a:t>
            </a:r>
            <a:endParaRPr sz="2900">
              <a:latin typeface="Georgia"/>
              <a:ea typeface="Georgia"/>
              <a:cs typeface="Georgia"/>
              <a:sym typeface="Georgia"/>
            </a:endParaRPr>
          </a:p>
        </p:txBody>
      </p:sp>
      <p:sp>
        <p:nvSpPr>
          <p:cNvPr id="65" name="Google Shape;65;p14"/>
          <p:cNvSpPr txBox="1"/>
          <p:nvPr/>
        </p:nvSpPr>
        <p:spPr>
          <a:xfrm>
            <a:off x="4881300" y="2143575"/>
            <a:ext cx="4262700" cy="2893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2200"/>
              <a:t>08.  </a:t>
            </a:r>
            <a:r>
              <a:rPr lang="es" sz="2200">
                <a:solidFill>
                  <a:schemeClr val="dk1"/>
                </a:solidFill>
              </a:rPr>
              <a:t>ECM</a:t>
            </a:r>
            <a:endParaRPr sz="2200">
              <a:solidFill>
                <a:schemeClr val="dk1"/>
              </a:solidFill>
            </a:endParaRPr>
          </a:p>
          <a:p>
            <a:pPr indent="0" lvl="0" marL="0" rtl="0" algn="l">
              <a:spcBef>
                <a:spcPts val="0"/>
              </a:spcBef>
              <a:spcAft>
                <a:spcPts val="0"/>
              </a:spcAft>
              <a:buNone/>
            </a:pPr>
            <a:r>
              <a:rPr lang="es" sz="2200">
                <a:solidFill>
                  <a:schemeClr val="dk1"/>
                </a:solidFill>
              </a:rPr>
              <a:t>09.  CRM</a:t>
            </a:r>
            <a:endParaRPr sz="2200">
              <a:solidFill>
                <a:schemeClr val="dk1"/>
              </a:solidFill>
            </a:endParaRPr>
          </a:p>
          <a:p>
            <a:pPr indent="0" lvl="0" marL="0" rtl="0" algn="l">
              <a:spcBef>
                <a:spcPts val="0"/>
              </a:spcBef>
              <a:spcAft>
                <a:spcPts val="0"/>
              </a:spcAft>
              <a:buNone/>
            </a:pPr>
            <a:r>
              <a:rPr lang="es" sz="2200">
                <a:solidFill>
                  <a:schemeClr val="dk1"/>
                </a:solidFill>
              </a:rPr>
              <a:t>10.  Analytics</a:t>
            </a:r>
            <a:endParaRPr sz="2200">
              <a:solidFill>
                <a:schemeClr val="dk1"/>
              </a:solidFill>
            </a:endParaRPr>
          </a:p>
          <a:p>
            <a:pPr indent="0" lvl="0" marL="0" rtl="0" algn="l">
              <a:spcBef>
                <a:spcPts val="0"/>
              </a:spcBef>
              <a:spcAft>
                <a:spcPts val="0"/>
              </a:spcAft>
              <a:buNone/>
            </a:pPr>
            <a:r>
              <a:rPr lang="es" sz="2200">
                <a:solidFill>
                  <a:schemeClr val="dk1"/>
                </a:solidFill>
              </a:rPr>
              <a:t>11.  Service Desk</a:t>
            </a:r>
            <a:endParaRPr sz="2200">
              <a:solidFill>
                <a:schemeClr val="dk1"/>
              </a:solidFill>
            </a:endParaRPr>
          </a:p>
          <a:p>
            <a:pPr indent="0" lvl="0" marL="0" rtl="0" algn="l">
              <a:spcBef>
                <a:spcPts val="0"/>
              </a:spcBef>
              <a:spcAft>
                <a:spcPts val="0"/>
              </a:spcAft>
              <a:buClr>
                <a:schemeClr val="dk1"/>
              </a:buClr>
              <a:buSzPts val="1100"/>
              <a:buFont typeface="Arial"/>
              <a:buNone/>
            </a:pPr>
            <a:r>
              <a:rPr lang="es" sz="2200">
                <a:solidFill>
                  <a:schemeClr val="dk1"/>
                </a:solidFill>
              </a:rPr>
              <a:t>12.  Costos</a:t>
            </a:r>
            <a:endParaRPr sz="1600">
              <a:solidFill>
                <a:schemeClr val="dk1"/>
              </a:solidFill>
            </a:endParaRPr>
          </a:p>
          <a:p>
            <a:pPr indent="0" lvl="0" marL="0" rtl="0" algn="l">
              <a:spcBef>
                <a:spcPts val="0"/>
              </a:spcBef>
              <a:spcAft>
                <a:spcPts val="0"/>
              </a:spcAft>
              <a:buNone/>
            </a:pPr>
            <a:r>
              <a:rPr lang="es" sz="2200"/>
              <a:t>13.  Objetivo General</a:t>
            </a:r>
            <a:endParaRPr sz="2200"/>
          </a:p>
          <a:p>
            <a:pPr indent="0" lvl="0" marL="0" rtl="0" algn="l">
              <a:spcBef>
                <a:spcPts val="0"/>
              </a:spcBef>
              <a:spcAft>
                <a:spcPts val="0"/>
              </a:spcAft>
              <a:buNone/>
            </a:pPr>
            <a:r>
              <a:rPr lang="es" sz="2200"/>
              <a:t>14.  Objetivos </a:t>
            </a:r>
            <a:r>
              <a:rPr lang="es" sz="2200"/>
              <a:t>Específicos</a:t>
            </a:r>
            <a:endParaRPr sz="2200"/>
          </a:p>
          <a:p>
            <a:pPr indent="0" lvl="0" marL="0" rtl="0" algn="l">
              <a:spcBef>
                <a:spcPts val="0"/>
              </a:spcBef>
              <a:spcAft>
                <a:spcPts val="0"/>
              </a:spcAft>
              <a:buNone/>
            </a:pPr>
            <a:r>
              <a:rPr lang="es" sz="2200"/>
              <a:t>15.  </a:t>
            </a:r>
            <a:r>
              <a:rPr lang="es" sz="2200"/>
              <a:t>Justificación</a:t>
            </a:r>
            <a:r>
              <a:rPr lang="es" sz="2200"/>
              <a:t> </a:t>
            </a:r>
            <a:endParaRPr sz="2200"/>
          </a:p>
        </p:txBody>
      </p:sp>
      <p:pic>
        <p:nvPicPr>
          <p:cNvPr id="66" name="Google Shape;66;p14"/>
          <p:cNvPicPr preferRelativeResize="0"/>
          <p:nvPr/>
        </p:nvPicPr>
        <p:blipFill rotWithShape="1">
          <a:blip r:embed="rId3">
            <a:alphaModFix/>
          </a:blip>
          <a:srcRect b="0" l="10066" r="14416" t="0"/>
          <a:stretch/>
        </p:blipFill>
        <p:spPr>
          <a:xfrm>
            <a:off x="2655625" y="3126350"/>
            <a:ext cx="1555600" cy="17632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a:latin typeface="Georgia"/>
                <a:ea typeface="Georgia"/>
                <a:cs typeface="Georgia"/>
                <a:sym typeface="Georgia"/>
              </a:rPr>
              <a:t>OBJETIVOS </a:t>
            </a:r>
            <a:r>
              <a:rPr lang="es">
                <a:latin typeface="Georgia"/>
                <a:ea typeface="Georgia"/>
                <a:cs typeface="Georgia"/>
                <a:sym typeface="Georgia"/>
              </a:rPr>
              <a:t>ESPECÍFICOS</a:t>
            </a:r>
            <a:endParaRPr>
              <a:latin typeface="Georgia"/>
              <a:ea typeface="Georgia"/>
              <a:cs typeface="Georgia"/>
              <a:sym typeface="Georgia"/>
            </a:endParaRPr>
          </a:p>
        </p:txBody>
      </p:sp>
      <p:sp>
        <p:nvSpPr>
          <p:cNvPr id="196" name="Google Shape;196;p32"/>
          <p:cNvSpPr txBox="1"/>
          <p:nvPr>
            <p:ph idx="1" type="body"/>
          </p:nvPr>
        </p:nvSpPr>
        <p:spPr>
          <a:xfrm>
            <a:off x="3171200" y="1753000"/>
            <a:ext cx="5760300" cy="2684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000000"/>
              </a:buClr>
              <a:buSzPts val="1800"/>
              <a:buChar char="●"/>
            </a:pPr>
            <a:r>
              <a:rPr lang="es">
                <a:solidFill>
                  <a:srgbClr val="000000"/>
                </a:solidFill>
              </a:rPr>
              <a:t>Gestionar con mayor rendimiento y </a:t>
            </a:r>
            <a:r>
              <a:rPr lang="es">
                <a:solidFill>
                  <a:srgbClr val="000000"/>
                </a:solidFill>
              </a:rPr>
              <a:t>optimización</a:t>
            </a:r>
            <a:r>
              <a:rPr lang="es">
                <a:solidFill>
                  <a:srgbClr val="000000"/>
                </a:solidFill>
              </a:rPr>
              <a:t> los procesos de </a:t>
            </a:r>
            <a:r>
              <a:rPr lang="es">
                <a:solidFill>
                  <a:srgbClr val="000000"/>
                </a:solidFill>
              </a:rPr>
              <a:t>contratación.</a:t>
            </a:r>
            <a:endParaRPr>
              <a:solidFill>
                <a:srgbClr val="000000"/>
              </a:solidFill>
            </a:endParaRPr>
          </a:p>
          <a:p>
            <a:pPr indent="-342900" lvl="0" marL="457200" rtl="0" algn="l">
              <a:spcBef>
                <a:spcPts val="0"/>
              </a:spcBef>
              <a:spcAft>
                <a:spcPts val="0"/>
              </a:spcAft>
              <a:buClr>
                <a:srgbClr val="000000"/>
              </a:buClr>
              <a:buSzPts val="1800"/>
              <a:buChar char="●"/>
            </a:pPr>
            <a:r>
              <a:rPr lang="es">
                <a:solidFill>
                  <a:srgbClr val="000000"/>
                </a:solidFill>
              </a:rPr>
              <a:t>Diseñar un aplicativo web para gestionar de manera segura la </a:t>
            </a:r>
            <a:r>
              <a:rPr lang="es">
                <a:solidFill>
                  <a:srgbClr val="000000"/>
                </a:solidFill>
              </a:rPr>
              <a:t>información</a:t>
            </a:r>
            <a:r>
              <a:rPr lang="es">
                <a:solidFill>
                  <a:srgbClr val="000000"/>
                </a:solidFill>
              </a:rPr>
              <a:t> de los datos.</a:t>
            </a:r>
            <a:endParaRPr>
              <a:solidFill>
                <a:srgbClr val="000000"/>
              </a:solidFill>
            </a:endParaRPr>
          </a:p>
          <a:p>
            <a:pPr indent="-342900" lvl="0" marL="457200" rtl="0" algn="l">
              <a:spcBef>
                <a:spcPts val="0"/>
              </a:spcBef>
              <a:spcAft>
                <a:spcPts val="0"/>
              </a:spcAft>
              <a:buClr>
                <a:srgbClr val="000000"/>
              </a:buClr>
              <a:buSzPts val="1800"/>
              <a:buChar char="●"/>
            </a:pPr>
            <a:r>
              <a:rPr lang="es">
                <a:solidFill>
                  <a:srgbClr val="000000"/>
                </a:solidFill>
              </a:rPr>
              <a:t>Tener una </a:t>
            </a:r>
            <a:r>
              <a:rPr lang="es">
                <a:solidFill>
                  <a:srgbClr val="000000"/>
                </a:solidFill>
              </a:rPr>
              <a:t>solución</a:t>
            </a:r>
            <a:r>
              <a:rPr lang="es">
                <a:solidFill>
                  <a:srgbClr val="000000"/>
                </a:solidFill>
              </a:rPr>
              <a:t> a la hora de </a:t>
            </a:r>
            <a:r>
              <a:rPr lang="es">
                <a:solidFill>
                  <a:srgbClr val="000000"/>
                </a:solidFill>
              </a:rPr>
              <a:t>encontrar una falla en el sistema.</a:t>
            </a:r>
            <a:r>
              <a:rPr lang="es">
                <a:solidFill>
                  <a:srgbClr val="000000"/>
                </a:solidFill>
              </a:rPr>
              <a:t> </a:t>
            </a:r>
            <a:endParaRPr>
              <a:solidFill>
                <a:srgbClr val="000000"/>
              </a:solidFill>
            </a:endParaRPr>
          </a:p>
        </p:txBody>
      </p:sp>
      <p:pic>
        <p:nvPicPr>
          <p:cNvPr id="197" name="Google Shape;197;p32"/>
          <p:cNvPicPr preferRelativeResize="0"/>
          <p:nvPr/>
        </p:nvPicPr>
        <p:blipFill>
          <a:blip r:embed="rId3">
            <a:alphaModFix/>
          </a:blip>
          <a:stretch>
            <a:fillRect/>
          </a:stretch>
        </p:blipFill>
        <p:spPr>
          <a:xfrm>
            <a:off x="311700" y="1514300"/>
            <a:ext cx="2421450" cy="27380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a:latin typeface="Georgia"/>
                <a:ea typeface="Georgia"/>
                <a:cs typeface="Georgia"/>
                <a:sym typeface="Georgia"/>
              </a:rPr>
              <a:t>JUSTIFICACIÓN</a:t>
            </a:r>
            <a:r>
              <a:rPr lang="es"/>
              <a:t> </a:t>
            </a:r>
            <a:endParaRPr/>
          </a:p>
        </p:txBody>
      </p:sp>
      <p:sp>
        <p:nvSpPr>
          <p:cNvPr id="203" name="Google Shape;203;p33"/>
          <p:cNvSpPr txBox="1"/>
          <p:nvPr>
            <p:ph idx="1" type="body"/>
          </p:nvPr>
        </p:nvSpPr>
        <p:spPr>
          <a:xfrm>
            <a:off x="311700" y="1152475"/>
            <a:ext cx="4681200" cy="3416400"/>
          </a:xfrm>
          <a:prstGeom prst="rect">
            <a:avLst/>
          </a:prstGeom>
        </p:spPr>
        <p:txBody>
          <a:bodyPr anchorCtr="0" anchor="t" bIns="91425" lIns="91425" spcFirstLastPara="1" rIns="91425" wrap="square" tIns="91425">
            <a:normAutofit lnSpcReduction="10000"/>
          </a:bodyPr>
          <a:lstStyle/>
          <a:p>
            <a:pPr indent="-342900" lvl="0" marL="457200" rtl="0" algn="l">
              <a:spcBef>
                <a:spcPts val="0"/>
              </a:spcBef>
              <a:spcAft>
                <a:spcPts val="0"/>
              </a:spcAft>
              <a:buClr>
                <a:srgbClr val="000000"/>
              </a:buClr>
              <a:buSzPts val="1800"/>
              <a:buChar char="●"/>
            </a:pPr>
            <a:r>
              <a:rPr lang="es">
                <a:solidFill>
                  <a:srgbClr val="000000"/>
                </a:solidFill>
              </a:rPr>
              <a:t>Este proyecto es importante para la empresa ya que le podemos brindar un proceso de </a:t>
            </a:r>
            <a:r>
              <a:rPr lang="es">
                <a:solidFill>
                  <a:srgbClr val="000000"/>
                </a:solidFill>
              </a:rPr>
              <a:t>contratación</a:t>
            </a:r>
            <a:r>
              <a:rPr lang="es">
                <a:solidFill>
                  <a:srgbClr val="000000"/>
                </a:solidFill>
              </a:rPr>
              <a:t> automatizado,mediante la </a:t>
            </a:r>
            <a:r>
              <a:rPr lang="es">
                <a:solidFill>
                  <a:srgbClr val="000000"/>
                </a:solidFill>
              </a:rPr>
              <a:t>implementación</a:t>
            </a:r>
            <a:r>
              <a:rPr lang="es">
                <a:solidFill>
                  <a:srgbClr val="000000"/>
                </a:solidFill>
              </a:rPr>
              <a:t> de BPMN, garantizando la seguridad y </a:t>
            </a:r>
            <a:r>
              <a:rPr lang="es">
                <a:solidFill>
                  <a:srgbClr val="000000"/>
                </a:solidFill>
              </a:rPr>
              <a:t>verificación</a:t>
            </a:r>
            <a:r>
              <a:rPr lang="es">
                <a:solidFill>
                  <a:srgbClr val="000000"/>
                </a:solidFill>
              </a:rPr>
              <a:t> de los datos de los empleados. La </a:t>
            </a:r>
            <a:r>
              <a:rPr lang="es">
                <a:solidFill>
                  <a:srgbClr val="000000"/>
                </a:solidFill>
              </a:rPr>
              <a:t>implementación</a:t>
            </a:r>
            <a:r>
              <a:rPr lang="es">
                <a:solidFill>
                  <a:srgbClr val="000000"/>
                </a:solidFill>
              </a:rPr>
              <a:t> de este proyecto </a:t>
            </a:r>
            <a:r>
              <a:rPr lang="es">
                <a:solidFill>
                  <a:srgbClr val="000000"/>
                </a:solidFill>
              </a:rPr>
              <a:t>será por medio de la plataforma SYDLE ONE, ya que, cumple con las funciones requeridas para este proyecto.</a:t>
            </a:r>
            <a:endParaRPr>
              <a:solidFill>
                <a:srgbClr val="000000"/>
              </a:solidFill>
            </a:endParaRPr>
          </a:p>
        </p:txBody>
      </p:sp>
      <p:pic>
        <p:nvPicPr>
          <p:cNvPr id="204" name="Google Shape;204;p33"/>
          <p:cNvPicPr preferRelativeResize="0"/>
          <p:nvPr/>
        </p:nvPicPr>
        <p:blipFill>
          <a:blip r:embed="rId3">
            <a:alphaModFix/>
          </a:blip>
          <a:stretch>
            <a:fillRect/>
          </a:stretch>
        </p:blipFill>
        <p:spPr>
          <a:xfrm rot="381515">
            <a:off x="5282575" y="1785285"/>
            <a:ext cx="3441201" cy="21507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10" name="Google Shape;210;p3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sz="1100">
                <a:solidFill>
                  <a:srgbClr val="000000"/>
                </a:solidFill>
              </a:rPr>
              <a:t>Anónimo de PowerData “Seguridad de datos: En qué consiste y qué es importante en tu empresa”. (</a:t>
            </a:r>
            <a:r>
              <a:rPr lang="es" sz="1100" u="sng">
                <a:solidFill>
                  <a:srgbClr val="000000"/>
                </a:solidFill>
                <a:hlinkClick r:id="rId3">
                  <a:extLst>
                    <a:ext uri="{A12FA001-AC4F-418D-AE19-62706E023703}">
                      <ahyp:hlinkClr val="tx"/>
                    </a:ext>
                  </a:extLst>
                </a:hlinkClick>
              </a:rPr>
              <a:t>https://www.powerdata.es/seguridad-de-datos</a:t>
            </a:r>
            <a:r>
              <a:rPr lang="es" sz="1100">
                <a:solidFill>
                  <a:srgbClr val="000000"/>
                </a:solidFill>
              </a:rPr>
              <a:t>)</a:t>
            </a:r>
            <a:endParaRPr sz="1100">
              <a:solidFill>
                <a:srgbClr val="000000"/>
              </a:solidFill>
            </a:endParaRPr>
          </a:p>
          <a:p>
            <a:pPr indent="0" lvl="0" marL="0" rtl="0" algn="l">
              <a:spcBef>
                <a:spcPts val="1200"/>
              </a:spcBef>
              <a:spcAft>
                <a:spcPts val="0"/>
              </a:spcAft>
              <a:buNone/>
            </a:pPr>
            <a:r>
              <a:rPr lang="es" sz="1100" u="sng">
                <a:solidFill>
                  <a:srgbClr val="000000"/>
                </a:solidFill>
                <a:hlinkClick r:id="rId4">
                  <a:extLst>
                    <a:ext uri="{A12FA001-AC4F-418D-AE19-62706E023703}">
                      <ahyp:hlinkClr val="tx"/>
                    </a:ext>
                  </a:extLst>
                </a:hlinkClick>
              </a:rPr>
              <a:t>https://www.sydle.com/es/bpm/?plataforma-automatizacion-procesos&amp;utm_source=google&amp;utm_medium=cpc&amp;utm_campaign=sydle_bpm_es_bpm&amp;utm_term=+procesos%20+software&amp;gclid=CjwKCAiA9bmABhBbEiwASb35V2HZAXo9hqQj9WnHBt4Wd3wzB5C-rZ7u7AXydzua00tK_jJtERKzdBoCpMUQAvD_BwE</a:t>
            </a:r>
            <a:endParaRPr sz="1100">
              <a:solidFill>
                <a:srgbClr val="000000"/>
              </a:solidFill>
            </a:endParaRPr>
          </a:p>
          <a:p>
            <a:pPr indent="0" lvl="0" marL="0" rtl="0" algn="l">
              <a:spcBef>
                <a:spcPts val="1200"/>
              </a:spcBef>
              <a:spcAft>
                <a:spcPts val="0"/>
              </a:spcAft>
              <a:buNone/>
            </a:pPr>
            <a:r>
              <a:rPr lang="es" sz="1100" u="sng">
                <a:solidFill>
                  <a:srgbClr val="000000"/>
                </a:solidFill>
                <a:hlinkClick r:id="rId5">
                  <a:extLst>
                    <a:ext uri="{A12FA001-AC4F-418D-AE19-62706E023703}">
                      <ahyp:hlinkClr val="tx"/>
                    </a:ext>
                  </a:extLst>
                </a:hlinkClick>
              </a:rPr>
              <a:t>https://www.sydle.com/es/ecm/?plataforma-gestion-documentos-electronicos&amp;utm_source=google&amp;utm_medium=cpc&amp;utm_campaign=sydle_bpm_es_bpm&amp;utm_term=+procesos%20+software&amp;gclid=CjwKCAiA9bmABhBbEiwASb35V2HZAXo9hqQj9WnHBt4Wd3wzB5C-rZ7u7AXydzua00tK_jJtERKzdBoCpMUQAvD_BwE</a:t>
            </a:r>
            <a:endParaRPr sz="1100">
              <a:solidFill>
                <a:srgbClr val="000000"/>
              </a:solidFill>
            </a:endParaRPr>
          </a:p>
          <a:p>
            <a:pPr indent="0" lvl="0" marL="0" rtl="0" algn="l">
              <a:spcBef>
                <a:spcPts val="1200"/>
              </a:spcBef>
              <a:spcAft>
                <a:spcPts val="0"/>
              </a:spcAft>
              <a:buNone/>
            </a:pPr>
            <a:r>
              <a:rPr lang="es" sz="1100" u="sng">
                <a:solidFill>
                  <a:srgbClr val="000000"/>
                </a:solidFill>
                <a:hlinkClick r:id="rId6">
                  <a:extLst>
                    <a:ext uri="{A12FA001-AC4F-418D-AE19-62706E023703}">
                      <ahyp:hlinkClr val="tx"/>
                    </a:ext>
                  </a:extLst>
                </a:hlinkClick>
              </a:rPr>
              <a:t>https://www.sydle.com/es/crm/?plataforma-relaci%C3%B3n-clientes&amp;utm_source=google&amp;utm_medium=cpc&amp;utm_campaign=sydle_bpm_es_bpm&amp;utm_term=+procesos%20+software&amp;gclid=CjwKCAiA9bmABhBbEiwASb35V2HZAXo9hqQj9WnHBt4Wd3wzB5C-rZ7u7AXydzua00tK_jJtERKzdBoCpMUQAvD_BwE</a:t>
            </a:r>
            <a:endParaRPr sz="1100">
              <a:solidFill>
                <a:srgbClr val="000000"/>
              </a:solidFill>
            </a:endParaRPr>
          </a:p>
          <a:p>
            <a:pPr indent="0" lvl="0" marL="0" rtl="0" algn="l">
              <a:lnSpc>
                <a:spcPct val="100000"/>
              </a:lnSpc>
              <a:spcBef>
                <a:spcPts val="1200"/>
              </a:spcBef>
              <a:spcAft>
                <a:spcPts val="0"/>
              </a:spcAft>
              <a:buClr>
                <a:schemeClr val="dk1"/>
              </a:buClr>
              <a:buSzPts val="1100"/>
              <a:buFont typeface="Arial"/>
              <a:buNone/>
            </a:pPr>
            <a:r>
              <a:rPr lang="es" sz="1100" u="sng">
                <a:solidFill>
                  <a:schemeClr val="dk1"/>
                </a:solidFill>
                <a:hlinkClick r:id="rId7">
                  <a:extLst>
                    <a:ext uri="{A12FA001-AC4F-418D-AE19-62706E023703}">
                      <ahyp:hlinkClr val="tx"/>
                    </a:ext>
                  </a:extLst>
                </a:hlinkClick>
              </a:rPr>
              <a:t>https://www.sydle.com/es/analytics/?utm_source=google&amp;utm_medium=cpc&amp;utm_campaign=sydle_bpm_es_bpm&amp;utm_term=+procesos%20+software&amp;gclid=CjwKCAiA9bmABhBbEiwASb35V2HZAXo9hqQj9WnHBt4Wd3wzB5C-rZ7u7AXydzua00tK_jJtERKzdBoCpMUQAvD_BwE</a:t>
            </a:r>
            <a:endParaRPr sz="11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sp>
        <p:nvSpPr>
          <p:cNvPr id="71" name="Google Shape;71;p15"/>
          <p:cNvSpPr txBox="1"/>
          <p:nvPr>
            <p:ph type="title"/>
          </p:nvPr>
        </p:nvSpPr>
        <p:spPr>
          <a:xfrm>
            <a:off x="311700" y="34467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s" sz="2820">
                <a:latin typeface="Georgia"/>
                <a:ea typeface="Georgia"/>
                <a:cs typeface="Georgia"/>
                <a:sym typeface="Georgia"/>
              </a:rPr>
              <a:t>PLANTEAMIENTO DEL PROBLEMA</a:t>
            </a:r>
            <a:endParaRPr sz="2820">
              <a:latin typeface="Georgia"/>
              <a:ea typeface="Georgia"/>
              <a:cs typeface="Georgia"/>
              <a:sym typeface="Georgia"/>
            </a:endParaRPr>
          </a:p>
        </p:txBody>
      </p:sp>
      <p:sp>
        <p:nvSpPr>
          <p:cNvPr id="72" name="Google Shape;72;p15"/>
          <p:cNvSpPr txBox="1"/>
          <p:nvPr>
            <p:ph idx="1" type="body"/>
          </p:nvPr>
        </p:nvSpPr>
        <p:spPr>
          <a:xfrm>
            <a:off x="3296800" y="1127850"/>
            <a:ext cx="5535600" cy="34410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s">
                <a:solidFill>
                  <a:srgbClr val="000000"/>
                </a:solidFill>
              </a:rPr>
              <a:t>¿Como un aplicativo web </a:t>
            </a:r>
            <a:r>
              <a:rPr lang="es">
                <a:solidFill>
                  <a:srgbClr val="000000"/>
                </a:solidFill>
              </a:rPr>
              <a:t>haría</a:t>
            </a:r>
            <a:r>
              <a:rPr lang="es">
                <a:solidFill>
                  <a:srgbClr val="000000"/>
                </a:solidFill>
              </a:rPr>
              <a:t> </a:t>
            </a:r>
            <a:r>
              <a:rPr lang="es">
                <a:solidFill>
                  <a:srgbClr val="000000"/>
                </a:solidFill>
              </a:rPr>
              <a:t>más</a:t>
            </a:r>
            <a:r>
              <a:rPr lang="es">
                <a:solidFill>
                  <a:srgbClr val="000000"/>
                </a:solidFill>
              </a:rPr>
              <a:t> eficiente el proceso de contratación teniendo en cuenta la seguridad y </a:t>
            </a:r>
            <a:r>
              <a:rPr lang="es">
                <a:solidFill>
                  <a:srgbClr val="000000"/>
                </a:solidFill>
              </a:rPr>
              <a:t>verificación</a:t>
            </a:r>
            <a:r>
              <a:rPr lang="es">
                <a:solidFill>
                  <a:srgbClr val="000000"/>
                </a:solidFill>
              </a:rPr>
              <a:t> de los </a:t>
            </a:r>
            <a:r>
              <a:rPr lang="es">
                <a:solidFill>
                  <a:srgbClr val="000000"/>
                </a:solidFill>
              </a:rPr>
              <a:t>datos obtenidos?</a:t>
            </a:r>
            <a:r>
              <a:rPr lang="es">
                <a:solidFill>
                  <a:srgbClr val="000000"/>
                </a:solidFill>
              </a:rPr>
              <a:t> </a:t>
            </a:r>
            <a:endParaRPr>
              <a:solidFill>
                <a:srgbClr val="000000"/>
              </a:solidFill>
            </a:endParaRPr>
          </a:p>
          <a:p>
            <a:pPr indent="-342900" lvl="0" marL="457200" rtl="0" algn="l">
              <a:spcBef>
                <a:spcPts val="1200"/>
              </a:spcBef>
              <a:spcAft>
                <a:spcPts val="0"/>
              </a:spcAft>
              <a:buClr>
                <a:srgbClr val="000000"/>
              </a:buClr>
              <a:buSzPts val="1800"/>
              <a:buChar char="●"/>
            </a:pPr>
            <a:r>
              <a:rPr lang="es">
                <a:solidFill>
                  <a:srgbClr val="000000"/>
                </a:solidFill>
              </a:rPr>
              <a:t>La empresa Disser Ingenieria SAS ha presentado deficiencia en aspectos de tiempo durante el proceso de contratos, sumando a que, muchos de los datos que se requieren de cada personal (preseleccionados) no son válidos, además de posibles infiltraciones de documentos privados.</a:t>
            </a:r>
            <a:endParaRPr>
              <a:solidFill>
                <a:srgbClr val="000000"/>
              </a:solidFill>
            </a:endParaRPr>
          </a:p>
        </p:txBody>
      </p:sp>
      <p:pic>
        <p:nvPicPr>
          <p:cNvPr id="73" name="Google Shape;73;p15"/>
          <p:cNvPicPr preferRelativeResize="0"/>
          <p:nvPr/>
        </p:nvPicPr>
        <p:blipFill>
          <a:blip r:embed="rId3">
            <a:alphaModFix/>
          </a:blip>
          <a:stretch>
            <a:fillRect/>
          </a:stretch>
        </p:blipFill>
        <p:spPr>
          <a:xfrm rot="-682212">
            <a:off x="657406" y="1629181"/>
            <a:ext cx="2305712" cy="2305712"/>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6"/>
          <p:cNvSpPr txBox="1"/>
          <p:nvPr>
            <p:ph idx="1" type="body"/>
          </p:nvPr>
        </p:nvSpPr>
        <p:spPr>
          <a:xfrm>
            <a:off x="349325" y="1354300"/>
            <a:ext cx="4925700" cy="26622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000000"/>
              </a:buClr>
              <a:buSzPts val="1800"/>
              <a:buChar char="●"/>
            </a:pPr>
            <a:r>
              <a:rPr lang="es">
                <a:solidFill>
                  <a:srgbClr val="000000"/>
                </a:solidFill>
              </a:rPr>
              <a:t>Aplicar una plataforma web en cual incluya acciones de reunión, protección y verificación de datos requeridos para automatizar procesos de contratación en la empresa, de tal manera que, el tiempo requerido para adjuntar dicha documentación sea la más mínima.</a:t>
            </a:r>
            <a:endParaRPr>
              <a:solidFill>
                <a:srgbClr val="000000"/>
              </a:solidFill>
            </a:endParaRPr>
          </a:p>
        </p:txBody>
      </p:sp>
      <p:pic>
        <p:nvPicPr>
          <p:cNvPr id="79" name="Google Shape;79;p16"/>
          <p:cNvPicPr preferRelativeResize="0"/>
          <p:nvPr/>
        </p:nvPicPr>
        <p:blipFill>
          <a:blip r:embed="rId3">
            <a:alphaModFix/>
          </a:blip>
          <a:stretch>
            <a:fillRect/>
          </a:stretch>
        </p:blipFill>
        <p:spPr>
          <a:xfrm rot="-572497">
            <a:off x="5247637" y="826524"/>
            <a:ext cx="3890524" cy="28875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Técnicas</a:t>
            </a:r>
            <a:r>
              <a:rPr lang="es"/>
              <a:t> e instrumentos de recolección</a:t>
            </a:r>
            <a:endParaRPr/>
          </a:p>
        </p:txBody>
      </p:sp>
      <p:sp>
        <p:nvSpPr>
          <p:cNvPr id="85" name="Google Shape;85;p17"/>
          <p:cNvSpPr txBox="1"/>
          <p:nvPr>
            <p:ph idx="1" type="body"/>
          </p:nvPr>
        </p:nvSpPr>
        <p:spPr>
          <a:xfrm>
            <a:off x="311700" y="1152475"/>
            <a:ext cx="43164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s" sz="1250"/>
              <a:t>Durante el inicio del proyecto se indago sobre una </a:t>
            </a:r>
            <a:r>
              <a:rPr lang="es" sz="1250"/>
              <a:t>problemática</a:t>
            </a:r>
            <a:r>
              <a:rPr lang="es" sz="1250"/>
              <a:t> que podría tener la empresa Disser Ingeniería y se concluyó que la principal desventaja que esta tiene es sobre el proceso de contratación ya que tiene una duración demorada, con mucho papeleo y poca eficacia. Mediante la implementación de la actividad en grupo para darle una solución a este problema sería que, mediante un sistema automatizado realice este proceso con la mínima actividad humana, este sistema se emplearía por medio de la plataforma de SYDLE ONE, ya que, este ofrece los servicios que requiere este proceso incluso con mayor atención, orden y optimización. A partir de lo anterior se </a:t>
            </a:r>
            <a:r>
              <a:rPr lang="es" sz="1250"/>
              <a:t>formuló</a:t>
            </a:r>
            <a:r>
              <a:rPr lang="es" sz="1250"/>
              <a:t> la encuesta el cual </a:t>
            </a:r>
            <a:r>
              <a:rPr lang="es" sz="1250"/>
              <a:t>encontraría</a:t>
            </a:r>
            <a:r>
              <a:rPr lang="es" sz="1250"/>
              <a:t> este error en la empresa.</a:t>
            </a:r>
            <a:endParaRPr sz="1250"/>
          </a:p>
        </p:txBody>
      </p:sp>
      <p:pic>
        <p:nvPicPr>
          <p:cNvPr id="86" name="Google Shape;86;p17"/>
          <p:cNvPicPr preferRelativeResize="0"/>
          <p:nvPr/>
        </p:nvPicPr>
        <p:blipFill rotWithShape="1">
          <a:blip r:embed="rId3">
            <a:alphaModFix/>
          </a:blip>
          <a:srcRect b="0" l="0" r="0" t="0"/>
          <a:stretch/>
        </p:blipFill>
        <p:spPr>
          <a:xfrm>
            <a:off x="4995300" y="1017725"/>
            <a:ext cx="3837000" cy="2016555"/>
          </a:xfrm>
          <a:prstGeom prst="rect">
            <a:avLst/>
          </a:prstGeom>
          <a:noFill/>
          <a:ln>
            <a:noFill/>
          </a:ln>
        </p:spPr>
      </p:pic>
      <p:sp>
        <p:nvSpPr>
          <p:cNvPr id="87" name="Google Shape;87;p17"/>
          <p:cNvSpPr txBox="1"/>
          <p:nvPr/>
        </p:nvSpPr>
        <p:spPr>
          <a:xfrm>
            <a:off x="5109150" y="3034275"/>
            <a:ext cx="3894900" cy="869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600"/>
              </a:spcBef>
              <a:spcAft>
                <a:spcPts val="1600"/>
              </a:spcAft>
              <a:buClr>
                <a:schemeClr val="dk1"/>
              </a:buClr>
              <a:buSzPts val="1800"/>
              <a:buFont typeface="Arial"/>
              <a:buNone/>
            </a:pPr>
            <a:r>
              <a:rPr lang="es" sz="1000">
                <a:latin typeface="Times New Roman"/>
                <a:ea typeface="Times New Roman"/>
                <a:cs typeface="Times New Roman"/>
                <a:sym typeface="Times New Roman"/>
              </a:rPr>
              <a:t>Tomado de: Anónimo, Universidad Nacional Evangélica (UNEV - Santiago). (2020), (</a:t>
            </a:r>
            <a:r>
              <a:rPr lang="es" sz="1000" u="sng">
                <a:latin typeface="Times New Roman"/>
                <a:ea typeface="Times New Roman"/>
                <a:cs typeface="Times New Roman"/>
                <a:sym typeface="Times New Roman"/>
                <a:hlinkClick r:id="rId4"/>
              </a:rPr>
              <a:t>https://unevinvestigando.blogspot.com/2019/08/instrumento-de-recoleccion-de-datos.html</a:t>
            </a:r>
            <a:r>
              <a:rPr lang="es" sz="1000">
                <a:latin typeface="Times New Roman"/>
                <a:ea typeface="Times New Roman"/>
                <a:cs typeface="Times New Roman"/>
                <a:sym typeface="Times New Roman"/>
              </a:rPr>
              <a:t>).</a:t>
            </a:r>
            <a:endParaRPr sz="9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Formulario de encuesta</a:t>
            </a:r>
            <a:endParaRPr/>
          </a:p>
        </p:txBody>
      </p:sp>
      <p:sp>
        <p:nvSpPr>
          <p:cNvPr id="93" name="Google Shape;93;p18"/>
          <p:cNvSpPr txBox="1"/>
          <p:nvPr>
            <p:ph idx="1" type="body"/>
          </p:nvPr>
        </p:nvSpPr>
        <p:spPr>
          <a:xfrm>
            <a:off x="311700" y="1152475"/>
            <a:ext cx="8520600" cy="3718200"/>
          </a:xfrm>
          <a:prstGeom prst="rect">
            <a:avLst/>
          </a:prstGeom>
        </p:spPr>
        <p:txBody>
          <a:bodyPr anchorCtr="0" anchor="t" bIns="91425" lIns="91425" spcFirstLastPara="1" rIns="91425" wrap="square" tIns="91425">
            <a:normAutofit fontScale="70000" lnSpcReduction="20000"/>
          </a:bodyPr>
          <a:lstStyle/>
          <a:p>
            <a:pPr indent="-308610" lvl="0" marL="457200" rtl="0" algn="l">
              <a:spcBef>
                <a:spcPts val="0"/>
              </a:spcBef>
              <a:spcAft>
                <a:spcPts val="0"/>
              </a:spcAft>
              <a:buSzPct val="100000"/>
              <a:buChar char="●"/>
            </a:pPr>
            <a:r>
              <a:rPr lang="es"/>
              <a:t>¿En la empresa tiene implementado un sistema de automatización? (Si / No).</a:t>
            </a:r>
            <a:endParaRPr/>
          </a:p>
          <a:p>
            <a:pPr indent="-308610" lvl="0" marL="457200" rtl="0" algn="l">
              <a:spcBef>
                <a:spcPts val="0"/>
              </a:spcBef>
              <a:spcAft>
                <a:spcPts val="0"/>
              </a:spcAft>
              <a:buSzPct val="100000"/>
              <a:buChar char="●"/>
            </a:pPr>
            <a:r>
              <a:rPr lang="es"/>
              <a:t>¿Cuenta con algún tipo de plataforma o sistema inteligente? (Si / No) (¿Cuál? / NA).</a:t>
            </a:r>
            <a:endParaRPr/>
          </a:p>
          <a:p>
            <a:pPr indent="-308610" lvl="0" marL="457200" rtl="0" algn="l">
              <a:spcBef>
                <a:spcPts val="0"/>
              </a:spcBef>
              <a:spcAft>
                <a:spcPts val="0"/>
              </a:spcAft>
              <a:buSzPct val="100000"/>
              <a:buChar char="●"/>
            </a:pPr>
            <a:r>
              <a:rPr lang="es"/>
              <a:t>¿Cree usted que la plataforma o sistema que maneja es la adecuada? (Si / No / NA).</a:t>
            </a:r>
            <a:endParaRPr/>
          </a:p>
          <a:p>
            <a:pPr indent="-308610" lvl="0" marL="457200" rtl="0" algn="l">
              <a:spcBef>
                <a:spcPts val="0"/>
              </a:spcBef>
              <a:spcAft>
                <a:spcPts val="0"/>
              </a:spcAft>
              <a:buSzPct val="100000"/>
              <a:buChar char="●"/>
            </a:pPr>
            <a:r>
              <a:rPr lang="es"/>
              <a:t>¿Qué </a:t>
            </a:r>
            <a:r>
              <a:rPr lang="es"/>
              <a:t>método</a:t>
            </a:r>
            <a:r>
              <a:rPr lang="es"/>
              <a:t> de almacenamiento de datos posee? (Digital (Nube o externo, USB o disco duro) / Manual (Mediante papeleo) / Ambas).</a:t>
            </a:r>
            <a:endParaRPr/>
          </a:p>
          <a:p>
            <a:pPr indent="-308610" lvl="0" marL="457200" rtl="0" algn="l">
              <a:spcBef>
                <a:spcPts val="0"/>
              </a:spcBef>
              <a:spcAft>
                <a:spcPts val="0"/>
              </a:spcAft>
              <a:buSzPct val="100000"/>
              <a:buChar char="●"/>
            </a:pPr>
            <a:r>
              <a:rPr lang="es"/>
              <a:t>¿Alguna vez ha tenido </a:t>
            </a:r>
            <a:r>
              <a:rPr lang="es"/>
              <a:t>inconvenientes</a:t>
            </a:r>
            <a:r>
              <a:rPr lang="es"/>
              <a:t> con los documentos obtenidos por personas seleccionadas para el trabajo (Documentación, experiencia de trabajo, contactos, entre otros falsos)? (Si / No).</a:t>
            </a:r>
            <a:endParaRPr/>
          </a:p>
          <a:p>
            <a:pPr indent="-308610" lvl="0" marL="457200" rtl="0" algn="l">
              <a:spcBef>
                <a:spcPts val="0"/>
              </a:spcBef>
              <a:spcAft>
                <a:spcPts val="0"/>
              </a:spcAft>
              <a:buSzPct val="100000"/>
              <a:buChar char="●"/>
            </a:pPr>
            <a:r>
              <a:rPr lang="es"/>
              <a:t>¿Qué tan demorado es el procesos de contratación que poseen? (Ingresela con el número total de días).</a:t>
            </a:r>
            <a:endParaRPr/>
          </a:p>
          <a:p>
            <a:pPr indent="-308610" lvl="0" marL="457200" rtl="0" algn="l">
              <a:spcBef>
                <a:spcPts val="0"/>
              </a:spcBef>
              <a:spcAft>
                <a:spcPts val="0"/>
              </a:spcAft>
              <a:buSzPct val="100000"/>
              <a:buChar char="●"/>
            </a:pPr>
            <a:r>
              <a:rPr lang="es"/>
              <a:t>¿</a:t>
            </a:r>
            <a:r>
              <a:rPr lang="es"/>
              <a:t>Estaría</a:t>
            </a:r>
            <a:r>
              <a:rPr lang="es"/>
              <a:t> dispuesto a costear un sistema en el cual tenga </a:t>
            </a:r>
            <a:r>
              <a:rPr lang="es"/>
              <a:t>implementado</a:t>
            </a:r>
            <a:r>
              <a:rPr lang="es"/>
              <a:t> un proceso en el que implique una actividad mínima humana realizando el mismo proceso ahorrando tiempo? (Si / No / Depende del costo).</a:t>
            </a:r>
            <a:endParaRPr/>
          </a:p>
          <a:p>
            <a:pPr indent="-308610" lvl="0" marL="457200" rtl="0" algn="l">
              <a:spcBef>
                <a:spcPts val="0"/>
              </a:spcBef>
              <a:spcAft>
                <a:spcPts val="0"/>
              </a:spcAft>
              <a:buSzPct val="100000"/>
              <a:buChar char="●"/>
            </a:pPr>
            <a:r>
              <a:rPr lang="es"/>
              <a:t>¿</a:t>
            </a:r>
            <a:r>
              <a:rPr lang="es"/>
              <a:t>Cuál</a:t>
            </a:r>
            <a:r>
              <a:rPr lang="es"/>
              <a:t> sería su estimación </a:t>
            </a:r>
            <a:r>
              <a:rPr lang="es"/>
              <a:t>mínima</a:t>
            </a:r>
            <a:r>
              <a:rPr lang="es"/>
              <a:t> y </a:t>
            </a:r>
            <a:r>
              <a:rPr lang="es"/>
              <a:t>máxima</a:t>
            </a:r>
            <a:r>
              <a:rPr lang="es"/>
              <a:t>? (Ingreselas </a:t>
            </a:r>
            <a:r>
              <a:rPr lang="es"/>
              <a:t>separadas por un guión (-)</a:t>
            </a:r>
            <a:r>
              <a:rPr lang="es"/>
              <a:t> sin puntos ni comas / NA).</a:t>
            </a:r>
            <a:endParaRPr/>
          </a:p>
          <a:p>
            <a:pPr indent="-308610" lvl="0" marL="457200" rtl="0" algn="l">
              <a:spcBef>
                <a:spcPts val="0"/>
              </a:spcBef>
              <a:spcAft>
                <a:spcPts val="0"/>
              </a:spcAft>
              <a:buSzPct val="100000"/>
              <a:buChar char="●"/>
            </a:pPr>
            <a:r>
              <a:rPr lang="es"/>
              <a:t>¿Qué </a:t>
            </a:r>
            <a:r>
              <a:rPr lang="es"/>
              <a:t>expectativa</a:t>
            </a:r>
            <a:r>
              <a:rPr lang="es"/>
              <a:t> tendría de este sistema?.</a:t>
            </a:r>
            <a:endParaRPr/>
          </a:p>
          <a:p>
            <a:pPr indent="-308610" lvl="0" marL="457200" rtl="0" algn="l">
              <a:spcBef>
                <a:spcPts val="0"/>
              </a:spcBef>
              <a:spcAft>
                <a:spcPts val="0"/>
              </a:spcAft>
              <a:buSzPct val="100000"/>
              <a:buChar char="●"/>
            </a:pPr>
            <a:r>
              <a:rPr lang="es"/>
              <a:t>¿Durante el proceso de </a:t>
            </a:r>
            <a:r>
              <a:rPr lang="es"/>
              <a:t>contratación</a:t>
            </a:r>
            <a:r>
              <a:rPr lang="es"/>
              <a:t> de los aspirantes cuentan con algún tipo </a:t>
            </a:r>
            <a:r>
              <a:rPr lang="es"/>
              <a:t>protección</a:t>
            </a:r>
            <a:r>
              <a:rPr lang="es"/>
              <a:t> para los documentos requeridos?. En caso de que esta tenga acceso a un posible infiltrado. (Si / No).</a:t>
            </a:r>
            <a:endParaRPr/>
          </a:p>
          <a:p>
            <a:pPr indent="0" lvl="0" marL="0" rtl="0" algn="l">
              <a:spcBef>
                <a:spcPts val="1200"/>
              </a:spcBef>
              <a:spcAft>
                <a:spcPts val="1200"/>
              </a:spcAft>
              <a:buNone/>
            </a:pPr>
            <a:r>
              <a:rPr lang="es" u="sng">
                <a:solidFill>
                  <a:schemeClr val="dk1"/>
                </a:solidFill>
                <a:hlinkClick r:id="rId3">
                  <a:extLst>
                    <a:ext uri="{A12FA001-AC4F-418D-AE19-62706E023703}">
                      <ahyp:hlinkClr val="tx"/>
                    </a:ext>
                  </a:extLst>
                </a:hlinkClick>
              </a:rPr>
              <a:t>https://docs.google.com/forms/d/e/1FAIpQLSdWieJm-Y5YZ3xhYhBGFVQDbGhepv-Ehc__UtpkRp0eyli7EQ/viewform?usp=sf_link</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9"/>
          <p:cNvSpPr txBox="1"/>
          <p:nvPr>
            <p:ph type="title"/>
          </p:nvPr>
        </p:nvSpPr>
        <p:spPr>
          <a:xfrm>
            <a:off x="241750" y="2066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BPMN</a:t>
            </a:r>
            <a:endParaRPr/>
          </a:p>
        </p:txBody>
      </p:sp>
      <p:pic>
        <p:nvPicPr>
          <p:cNvPr id="99" name="Google Shape;99;p19"/>
          <p:cNvPicPr preferRelativeResize="0"/>
          <p:nvPr/>
        </p:nvPicPr>
        <p:blipFill rotWithShape="1">
          <a:blip r:embed="rId3">
            <a:alphaModFix/>
          </a:blip>
          <a:srcRect b="10128" l="9195" r="9211" t="24865"/>
          <a:stretch/>
        </p:blipFill>
        <p:spPr>
          <a:xfrm>
            <a:off x="85900" y="779375"/>
            <a:ext cx="8946600" cy="42010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a:t>Proceso de C</a:t>
            </a:r>
            <a:r>
              <a:rPr lang="es"/>
              <a:t>ontratación</a:t>
            </a:r>
            <a:r>
              <a:rPr lang="es"/>
              <a:t> </a:t>
            </a:r>
            <a:endParaRPr/>
          </a:p>
        </p:txBody>
      </p:sp>
      <p:sp>
        <p:nvSpPr>
          <p:cNvPr id="105" name="Google Shape;105;p20"/>
          <p:cNvSpPr txBox="1"/>
          <p:nvPr>
            <p:ph idx="1" type="body"/>
          </p:nvPr>
        </p:nvSpPr>
        <p:spPr>
          <a:xfrm>
            <a:off x="311700" y="1342275"/>
            <a:ext cx="8520600" cy="4156800"/>
          </a:xfrm>
          <a:prstGeom prst="rect">
            <a:avLst/>
          </a:prstGeom>
        </p:spPr>
        <p:txBody>
          <a:bodyPr anchorCtr="0" anchor="t" bIns="91425" lIns="91425" spcFirstLastPara="1" rIns="91425" wrap="square" tIns="91425">
            <a:normAutofit/>
          </a:bodyPr>
          <a:lstStyle/>
          <a:p>
            <a:pPr indent="0" lvl="0" marL="457200" rtl="0" algn="l">
              <a:spcBef>
                <a:spcPts val="0"/>
              </a:spcBef>
              <a:spcAft>
                <a:spcPts val="0"/>
              </a:spcAft>
              <a:buNone/>
            </a:pPr>
            <a:r>
              <a:rPr lang="es" u="sng">
                <a:solidFill>
                  <a:schemeClr val="hlink"/>
                </a:solidFill>
                <a:hlinkClick r:id="rId3"/>
              </a:rPr>
              <a:t>https://drive.google.com/file/d/1PvNFeip04uXw4mljBX1aJnJpuvP7BVK0/view?usp=sharing</a:t>
            </a:r>
            <a:endParaRPr/>
          </a:p>
          <a:p>
            <a:pPr indent="0" lvl="0" marL="45720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pic>
        <p:nvPicPr>
          <p:cNvPr id="106" name="Google Shape;106;p20"/>
          <p:cNvPicPr preferRelativeResize="0"/>
          <p:nvPr/>
        </p:nvPicPr>
        <p:blipFill>
          <a:blip r:embed="rId4">
            <a:alphaModFix/>
          </a:blip>
          <a:stretch>
            <a:fillRect/>
          </a:stretch>
        </p:blipFill>
        <p:spPr>
          <a:xfrm>
            <a:off x="2641662" y="2082801"/>
            <a:ext cx="3860683" cy="25717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a:t>Verificación</a:t>
            </a:r>
            <a:r>
              <a:rPr lang="es"/>
              <a:t> de los datos </a:t>
            </a:r>
            <a:endParaRPr/>
          </a:p>
        </p:txBody>
      </p:sp>
      <p:sp>
        <p:nvSpPr>
          <p:cNvPr id="112" name="Google Shape;112;p21"/>
          <p:cNvSpPr txBox="1"/>
          <p:nvPr>
            <p:ph idx="1" type="body"/>
          </p:nvPr>
        </p:nvSpPr>
        <p:spPr>
          <a:xfrm>
            <a:off x="3584875" y="1152475"/>
            <a:ext cx="5247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000000"/>
              </a:buClr>
              <a:buSzPts val="1800"/>
              <a:buChar char="●"/>
            </a:pPr>
            <a:r>
              <a:rPr lang="es">
                <a:solidFill>
                  <a:srgbClr val="000000"/>
                </a:solidFill>
              </a:rPr>
              <a:t>VERIFICACIÓN</a:t>
            </a:r>
            <a:r>
              <a:rPr lang="es">
                <a:solidFill>
                  <a:srgbClr val="000000"/>
                </a:solidFill>
              </a:rPr>
              <a:t> DE EXPERIENCIA LABORAL - Contacto directo con la empresa</a:t>
            </a:r>
            <a:endParaRPr>
              <a:solidFill>
                <a:srgbClr val="000000"/>
              </a:solidFill>
            </a:endParaRPr>
          </a:p>
          <a:p>
            <a:pPr indent="-342900" lvl="0" marL="457200" rtl="0" algn="l">
              <a:spcBef>
                <a:spcPts val="0"/>
              </a:spcBef>
              <a:spcAft>
                <a:spcPts val="0"/>
              </a:spcAft>
              <a:buClr>
                <a:srgbClr val="000000"/>
              </a:buClr>
              <a:buSzPts val="1800"/>
              <a:buChar char="●"/>
            </a:pPr>
            <a:r>
              <a:rPr lang="es">
                <a:solidFill>
                  <a:srgbClr val="000000"/>
                </a:solidFill>
              </a:rPr>
              <a:t>REFERENCIAS PERSONALES </a:t>
            </a:r>
            <a:endParaRPr>
              <a:solidFill>
                <a:srgbClr val="000000"/>
              </a:solidFill>
            </a:endParaRPr>
          </a:p>
          <a:p>
            <a:pPr indent="-342900" lvl="0" marL="457200" rtl="0" algn="l">
              <a:spcBef>
                <a:spcPts val="0"/>
              </a:spcBef>
              <a:spcAft>
                <a:spcPts val="0"/>
              </a:spcAft>
              <a:buClr>
                <a:srgbClr val="000000"/>
              </a:buClr>
              <a:buSzPts val="1800"/>
              <a:buChar char="●"/>
            </a:pPr>
            <a:r>
              <a:rPr lang="es">
                <a:solidFill>
                  <a:srgbClr val="000000"/>
                </a:solidFill>
              </a:rPr>
              <a:t>TARJETAS PROFESIONALES - Entidad </a:t>
            </a:r>
            <a:r>
              <a:rPr lang="es">
                <a:solidFill>
                  <a:srgbClr val="000000"/>
                </a:solidFill>
              </a:rPr>
              <a:t>encargada</a:t>
            </a:r>
            <a:r>
              <a:rPr lang="es">
                <a:solidFill>
                  <a:srgbClr val="000000"/>
                </a:solidFill>
              </a:rPr>
              <a:t> de la </a:t>
            </a:r>
            <a:r>
              <a:rPr lang="es">
                <a:solidFill>
                  <a:srgbClr val="000000"/>
                </a:solidFill>
              </a:rPr>
              <a:t>emisión</a:t>
            </a:r>
            <a:r>
              <a:rPr lang="es">
                <a:solidFill>
                  <a:srgbClr val="000000"/>
                </a:solidFill>
              </a:rPr>
              <a:t> de las tarjetas de cada </a:t>
            </a:r>
            <a:r>
              <a:rPr lang="es">
                <a:solidFill>
                  <a:srgbClr val="000000"/>
                </a:solidFill>
              </a:rPr>
              <a:t>profesión</a:t>
            </a:r>
            <a:endParaRPr>
              <a:solidFill>
                <a:srgbClr val="000000"/>
              </a:solidFill>
            </a:endParaRPr>
          </a:p>
          <a:p>
            <a:pPr indent="-342900" lvl="0" marL="457200" rtl="0" algn="l">
              <a:spcBef>
                <a:spcPts val="0"/>
              </a:spcBef>
              <a:spcAft>
                <a:spcPts val="0"/>
              </a:spcAft>
              <a:buClr>
                <a:srgbClr val="000000"/>
              </a:buClr>
              <a:buSzPts val="1800"/>
              <a:buChar char="●"/>
            </a:pPr>
            <a:r>
              <a:rPr lang="es">
                <a:solidFill>
                  <a:srgbClr val="000000"/>
                </a:solidFill>
              </a:rPr>
              <a:t>ANTECEDENTES PENALES - </a:t>
            </a:r>
            <a:r>
              <a:rPr lang="es">
                <a:solidFill>
                  <a:srgbClr val="000000"/>
                </a:solidFill>
              </a:rPr>
              <a:t>Policía</a:t>
            </a:r>
            <a:endParaRPr>
              <a:solidFill>
                <a:srgbClr val="000000"/>
              </a:solidFill>
            </a:endParaRPr>
          </a:p>
          <a:p>
            <a:pPr indent="-342900" lvl="0" marL="457200" rtl="0" algn="l">
              <a:spcBef>
                <a:spcPts val="0"/>
              </a:spcBef>
              <a:spcAft>
                <a:spcPts val="0"/>
              </a:spcAft>
              <a:buClr>
                <a:srgbClr val="000000"/>
              </a:buClr>
              <a:buSzPts val="1800"/>
              <a:buChar char="●"/>
            </a:pPr>
            <a:r>
              <a:rPr lang="es">
                <a:solidFill>
                  <a:srgbClr val="000000"/>
                </a:solidFill>
              </a:rPr>
              <a:t>JUDICIALES - </a:t>
            </a:r>
            <a:r>
              <a:rPr lang="es">
                <a:solidFill>
                  <a:srgbClr val="000000"/>
                </a:solidFill>
              </a:rPr>
              <a:t>Contraloría </a:t>
            </a:r>
            <a:endParaRPr>
              <a:solidFill>
                <a:srgbClr val="000000"/>
              </a:solidFill>
            </a:endParaRPr>
          </a:p>
          <a:p>
            <a:pPr indent="-342900" lvl="0" marL="457200" rtl="0" algn="l">
              <a:spcBef>
                <a:spcPts val="0"/>
              </a:spcBef>
              <a:spcAft>
                <a:spcPts val="0"/>
              </a:spcAft>
              <a:buClr>
                <a:srgbClr val="000000"/>
              </a:buClr>
              <a:buSzPts val="1800"/>
              <a:buChar char="●"/>
            </a:pPr>
            <a:r>
              <a:rPr lang="es">
                <a:solidFill>
                  <a:srgbClr val="000000"/>
                </a:solidFill>
              </a:rPr>
              <a:t>DISCIPLINARIOS - </a:t>
            </a:r>
            <a:r>
              <a:rPr lang="es">
                <a:solidFill>
                  <a:srgbClr val="000000"/>
                </a:solidFill>
              </a:rPr>
              <a:t>Personería </a:t>
            </a:r>
            <a:endParaRPr>
              <a:solidFill>
                <a:srgbClr val="000000"/>
              </a:solidFill>
            </a:endParaRPr>
          </a:p>
        </p:txBody>
      </p:sp>
      <p:pic>
        <p:nvPicPr>
          <p:cNvPr id="113" name="Google Shape;113;p21"/>
          <p:cNvPicPr preferRelativeResize="0"/>
          <p:nvPr/>
        </p:nvPicPr>
        <p:blipFill>
          <a:blip r:embed="rId3">
            <a:alphaModFix/>
          </a:blip>
          <a:stretch>
            <a:fillRect/>
          </a:stretch>
        </p:blipFill>
        <p:spPr>
          <a:xfrm rot="-478652">
            <a:off x="693188" y="1607935"/>
            <a:ext cx="2292299" cy="229228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